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1"/>
  </p:notesMasterIdLst>
  <p:sldIdLst>
    <p:sldId id="256" r:id="rId5"/>
    <p:sldId id="2146847054" r:id="rId6"/>
    <p:sldId id="262" r:id="rId7"/>
    <p:sldId id="263" r:id="rId8"/>
    <p:sldId id="265" r:id="rId9"/>
    <p:sldId id="2146847057" r:id="rId10"/>
    <p:sldId id="2146847060" r:id="rId11"/>
    <p:sldId id="2146847063" r:id="rId12"/>
    <p:sldId id="2146847064" r:id="rId13"/>
    <p:sldId id="2146847065" r:id="rId14"/>
    <p:sldId id="2146847066" r:id="rId15"/>
    <p:sldId id="2146847067" r:id="rId16"/>
    <p:sldId id="2146847068" r:id="rId17"/>
    <p:sldId id="2146847069" r:id="rId18"/>
    <p:sldId id="2146847070" r:id="rId19"/>
    <p:sldId id="2146847071" r:id="rId20"/>
    <p:sldId id="2146847072" r:id="rId21"/>
    <p:sldId id="2146847073" r:id="rId22"/>
    <p:sldId id="2146847074" r:id="rId23"/>
    <p:sldId id="2146847075" r:id="rId24"/>
    <p:sldId id="2146847076" r:id="rId25"/>
    <p:sldId id="2146847077" r:id="rId26"/>
    <p:sldId id="2146847062" r:id="rId27"/>
    <p:sldId id="2146847061" r:id="rId28"/>
    <p:sldId id="2146847055" r:id="rId29"/>
    <p:sldId id="25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19-02-2025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E254F1-4415-47BF-9E91-C5D4B9A33350}" type="slidenum">
              <a:rPr lang="en-IN" smtClean="0"/>
              <a:t>4</a:t>
            </a:fld>
            <a:endParaRPr lang="en-IN"/>
          </a:p>
        </p:txBody>
      </p:sp>
    </p:spTree>
    <p:extLst>
      <p:ext uri="{BB962C8B-B14F-4D97-AF65-F5344CB8AC3E}">
        <p14:creationId xmlns:p14="http://schemas.microsoft.com/office/powerpoint/2010/main" val="493463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2/19/2025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2/19/2025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2/19/2025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2/19/2025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2/19/2025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2/19/2025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2/19/2025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2/19/2025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2/19/2025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2/19/2025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2/19/2025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2/19/2025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DiwakarSingh16/AI-Powered-Heath-Assistant-.gi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a:solidFill>
                  <a:schemeClr val="accent1"/>
                </a:solidFill>
                <a:latin typeface="Arial" panose="020B0604020202020204" pitchFamily="34" charset="0"/>
                <a:cs typeface="Arial" panose="020B0604020202020204" pitchFamily="34" charset="0"/>
              </a:rPr>
              <a:t>Secure data Hiding in images using steganography</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3117529" y="4586365"/>
            <a:ext cx="7980183"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   Diwakar Singh</a:t>
            </a:r>
          </a:p>
          <a:p>
            <a:r>
              <a:rPr lang="en-US" sz="2000" b="1" dirty="0">
                <a:solidFill>
                  <a:schemeClr val="accent1">
                    <a:lumMod val="75000"/>
                  </a:schemeClr>
                </a:solidFill>
                <a:latin typeface="Arial"/>
                <a:cs typeface="Arial"/>
              </a:rPr>
              <a:t>Student Name : Diwakar Singh</a:t>
            </a:r>
          </a:p>
          <a:p>
            <a:r>
              <a:rPr lang="en-US" sz="2000" b="1" dirty="0">
                <a:solidFill>
                  <a:schemeClr val="accent1">
                    <a:lumMod val="75000"/>
                  </a:schemeClr>
                </a:solidFill>
                <a:latin typeface="Arial"/>
                <a:cs typeface="Arial"/>
              </a:rPr>
              <a:t>College Name &amp; Department : Central University of Jharkhand , Department of Computer Science and Engineering</a:t>
            </a: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A13B0A-D8AE-1F40-092E-11430668DEC4}"/>
              </a:ext>
            </a:extLst>
          </p:cNvPr>
          <p:cNvPicPr>
            <a:picLocks noGrp="1" noChangeAspect="1"/>
          </p:cNvPicPr>
          <p:nvPr>
            <p:ph idx="1"/>
          </p:nvPr>
        </p:nvPicPr>
        <p:blipFill>
          <a:blip r:embed="rId2"/>
          <a:stretch>
            <a:fillRect/>
          </a:stretch>
        </p:blipFill>
        <p:spPr>
          <a:xfrm>
            <a:off x="834076" y="1301750"/>
            <a:ext cx="10523848" cy="4673600"/>
          </a:xfrm>
        </p:spPr>
      </p:pic>
      <p:sp>
        <p:nvSpPr>
          <p:cNvPr id="6" name="TextBox 5">
            <a:extLst>
              <a:ext uri="{FF2B5EF4-FFF2-40B4-BE49-F238E27FC236}">
                <a16:creationId xmlns:a16="http://schemas.microsoft.com/office/drawing/2014/main" id="{7918D43B-D6CB-E727-9096-EC6533A21C1A}"/>
              </a:ext>
            </a:extLst>
          </p:cNvPr>
          <p:cNvSpPr txBox="1"/>
          <p:nvPr/>
        </p:nvSpPr>
        <p:spPr>
          <a:xfrm>
            <a:off x="3183149" y="698740"/>
            <a:ext cx="7134044" cy="523220"/>
          </a:xfrm>
          <a:prstGeom prst="rect">
            <a:avLst/>
          </a:prstGeom>
          <a:noFill/>
        </p:spPr>
        <p:txBody>
          <a:bodyPr wrap="square" rtlCol="0">
            <a:spAutoFit/>
          </a:bodyPr>
          <a:lstStyle/>
          <a:p>
            <a:r>
              <a:rPr lang="en-US" sz="2800" dirty="0">
                <a:latin typeface="+mj-lt"/>
              </a:rPr>
              <a:t>SET PASSWORD FOR THE MESSAGE</a:t>
            </a:r>
            <a:endParaRPr lang="en-IN" sz="2800" dirty="0">
              <a:latin typeface="+mj-lt"/>
            </a:endParaRPr>
          </a:p>
        </p:txBody>
      </p:sp>
    </p:spTree>
    <p:extLst>
      <p:ext uri="{BB962C8B-B14F-4D97-AF65-F5344CB8AC3E}">
        <p14:creationId xmlns:p14="http://schemas.microsoft.com/office/powerpoint/2010/main" val="2885320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BE5A149-F0C7-FD00-C7D9-F0049A5100C3}"/>
              </a:ext>
            </a:extLst>
          </p:cNvPr>
          <p:cNvPicPr>
            <a:picLocks noGrp="1" noChangeAspect="1"/>
          </p:cNvPicPr>
          <p:nvPr>
            <p:ph idx="1"/>
          </p:nvPr>
        </p:nvPicPr>
        <p:blipFill>
          <a:blip r:embed="rId2"/>
          <a:stretch>
            <a:fillRect/>
          </a:stretch>
        </p:blipFill>
        <p:spPr>
          <a:xfrm>
            <a:off x="780056" y="1301750"/>
            <a:ext cx="10631887" cy="4673600"/>
          </a:xfrm>
        </p:spPr>
      </p:pic>
      <p:sp>
        <p:nvSpPr>
          <p:cNvPr id="6" name="TextBox 5">
            <a:extLst>
              <a:ext uri="{FF2B5EF4-FFF2-40B4-BE49-F238E27FC236}">
                <a16:creationId xmlns:a16="http://schemas.microsoft.com/office/drawing/2014/main" id="{F3916307-EAF2-3C90-0BC1-96811AA5594B}"/>
              </a:ext>
            </a:extLst>
          </p:cNvPr>
          <p:cNvSpPr txBox="1"/>
          <p:nvPr/>
        </p:nvSpPr>
        <p:spPr>
          <a:xfrm>
            <a:off x="3157268" y="707365"/>
            <a:ext cx="6840747" cy="523220"/>
          </a:xfrm>
          <a:prstGeom prst="rect">
            <a:avLst/>
          </a:prstGeom>
          <a:noFill/>
        </p:spPr>
        <p:txBody>
          <a:bodyPr wrap="square" rtlCol="0">
            <a:spAutoFit/>
          </a:bodyPr>
          <a:lstStyle/>
          <a:p>
            <a:r>
              <a:rPr lang="en-US" sz="2800" dirty="0">
                <a:latin typeface="+mj-lt"/>
              </a:rPr>
              <a:t>DOWNLOAD THE ENCRYPTED IMAGE</a:t>
            </a:r>
            <a:endParaRPr lang="en-IN" sz="2800" dirty="0">
              <a:latin typeface="+mj-lt"/>
            </a:endParaRPr>
          </a:p>
        </p:txBody>
      </p:sp>
    </p:spTree>
    <p:extLst>
      <p:ext uri="{BB962C8B-B14F-4D97-AF65-F5344CB8AC3E}">
        <p14:creationId xmlns:p14="http://schemas.microsoft.com/office/powerpoint/2010/main" val="3892240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156DFF-F91D-A95E-4B69-56D83FB8E46F}"/>
              </a:ext>
            </a:extLst>
          </p:cNvPr>
          <p:cNvPicPr>
            <a:picLocks noGrp="1" noChangeAspect="1"/>
          </p:cNvPicPr>
          <p:nvPr>
            <p:ph idx="1"/>
          </p:nvPr>
        </p:nvPicPr>
        <p:blipFill>
          <a:blip r:embed="rId2"/>
          <a:stretch>
            <a:fillRect/>
          </a:stretch>
        </p:blipFill>
        <p:spPr>
          <a:xfrm>
            <a:off x="1059657" y="1301750"/>
            <a:ext cx="10072685" cy="4673600"/>
          </a:xfrm>
        </p:spPr>
      </p:pic>
      <p:sp>
        <p:nvSpPr>
          <p:cNvPr id="6" name="TextBox 5">
            <a:extLst>
              <a:ext uri="{FF2B5EF4-FFF2-40B4-BE49-F238E27FC236}">
                <a16:creationId xmlns:a16="http://schemas.microsoft.com/office/drawing/2014/main" id="{36094BDC-85A1-D3F6-DD37-9296215CE0C3}"/>
              </a:ext>
            </a:extLst>
          </p:cNvPr>
          <p:cNvSpPr txBox="1"/>
          <p:nvPr/>
        </p:nvSpPr>
        <p:spPr>
          <a:xfrm>
            <a:off x="2622431" y="778530"/>
            <a:ext cx="8281357" cy="523220"/>
          </a:xfrm>
          <a:prstGeom prst="rect">
            <a:avLst/>
          </a:prstGeom>
          <a:noFill/>
        </p:spPr>
        <p:txBody>
          <a:bodyPr wrap="square" rtlCol="0">
            <a:spAutoFit/>
          </a:bodyPr>
          <a:lstStyle/>
          <a:p>
            <a:r>
              <a:rPr lang="en-US" sz="2800" dirty="0">
                <a:latin typeface="+mj-lt"/>
              </a:rPr>
              <a:t>ENCRPTED IMAGE GETS DOWNLOADED</a:t>
            </a:r>
            <a:endParaRPr lang="en-IN" sz="2800" dirty="0">
              <a:latin typeface="+mj-lt"/>
            </a:endParaRPr>
          </a:p>
        </p:txBody>
      </p:sp>
    </p:spTree>
    <p:extLst>
      <p:ext uri="{BB962C8B-B14F-4D97-AF65-F5344CB8AC3E}">
        <p14:creationId xmlns:p14="http://schemas.microsoft.com/office/powerpoint/2010/main" val="2019195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4755C-36FC-44DF-D2CF-EAD54C1803F2}"/>
              </a:ext>
            </a:extLst>
          </p:cNvPr>
          <p:cNvSpPr>
            <a:spLocks noGrp="1"/>
          </p:cNvSpPr>
          <p:nvPr>
            <p:ph type="title"/>
          </p:nvPr>
        </p:nvSpPr>
        <p:spPr/>
        <p:txBody>
          <a:bodyPr/>
          <a:lstStyle/>
          <a:p>
            <a:r>
              <a:rPr lang="en-US" dirty="0"/>
              <a:t>                                         GUI FOR DECRPTION</a:t>
            </a:r>
            <a:endParaRPr lang="en-IN" dirty="0"/>
          </a:p>
        </p:txBody>
      </p:sp>
      <p:pic>
        <p:nvPicPr>
          <p:cNvPr id="5" name="Content Placeholder 4">
            <a:extLst>
              <a:ext uri="{FF2B5EF4-FFF2-40B4-BE49-F238E27FC236}">
                <a16:creationId xmlns:a16="http://schemas.microsoft.com/office/drawing/2014/main" id="{F2F85BEA-BC09-380B-A9A8-D4E90CCD0E23}"/>
              </a:ext>
            </a:extLst>
          </p:cNvPr>
          <p:cNvPicPr>
            <a:picLocks noGrp="1" noChangeAspect="1"/>
          </p:cNvPicPr>
          <p:nvPr>
            <p:ph idx="1"/>
          </p:nvPr>
        </p:nvPicPr>
        <p:blipFill>
          <a:blip r:embed="rId2"/>
          <a:stretch>
            <a:fillRect/>
          </a:stretch>
        </p:blipFill>
        <p:spPr>
          <a:xfrm>
            <a:off x="798885" y="1301750"/>
            <a:ext cx="10594230" cy="4673600"/>
          </a:xfrm>
        </p:spPr>
      </p:pic>
    </p:spTree>
    <p:extLst>
      <p:ext uri="{BB962C8B-B14F-4D97-AF65-F5344CB8AC3E}">
        <p14:creationId xmlns:p14="http://schemas.microsoft.com/office/powerpoint/2010/main" val="4037782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1D1F-844C-B057-3B0A-D8C081EF60A0}"/>
              </a:ext>
            </a:extLst>
          </p:cNvPr>
          <p:cNvSpPr>
            <a:spLocks noGrp="1"/>
          </p:cNvSpPr>
          <p:nvPr>
            <p:ph type="title"/>
          </p:nvPr>
        </p:nvSpPr>
        <p:spPr/>
        <p:txBody>
          <a:bodyPr/>
          <a:lstStyle/>
          <a:p>
            <a:r>
              <a:rPr lang="en-US" dirty="0"/>
              <a:t>                      SELECT THE ENCRYPTED IMAGE</a:t>
            </a:r>
            <a:endParaRPr lang="en-IN" dirty="0"/>
          </a:p>
        </p:txBody>
      </p:sp>
      <p:pic>
        <p:nvPicPr>
          <p:cNvPr id="9" name="Content Placeholder 8">
            <a:extLst>
              <a:ext uri="{FF2B5EF4-FFF2-40B4-BE49-F238E27FC236}">
                <a16:creationId xmlns:a16="http://schemas.microsoft.com/office/drawing/2014/main" id="{C44121FF-CDCC-B4DA-B794-B7ED1A55718F}"/>
              </a:ext>
            </a:extLst>
          </p:cNvPr>
          <p:cNvPicPr>
            <a:picLocks noGrp="1" noChangeAspect="1"/>
          </p:cNvPicPr>
          <p:nvPr>
            <p:ph idx="1"/>
          </p:nvPr>
        </p:nvPicPr>
        <p:blipFill>
          <a:blip r:embed="rId2"/>
          <a:stretch>
            <a:fillRect/>
          </a:stretch>
        </p:blipFill>
        <p:spPr>
          <a:xfrm>
            <a:off x="811364" y="1301750"/>
            <a:ext cx="10569272" cy="4673600"/>
          </a:xfrm>
        </p:spPr>
      </p:pic>
    </p:spTree>
    <p:extLst>
      <p:ext uri="{BB962C8B-B14F-4D97-AF65-F5344CB8AC3E}">
        <p14:creationId xmlns:p14="http://schemas.microsoft.com/office/powerpoint/2010/main" val="4292377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802C6-66AA-A68E-EB1A-5F3E6A05F1A4}"/>
              </a:ext>
            </a:extLst>
          </p:cNvPr>
          <p:cNvSpPr>
            <a:spLocks noGrp="1"/>
          </p:cNvSpPr>
          <p:nvPr>
            <p:ph type="title"/>
          </p:nvPr>
        </p:nvSpPr>
        <p:spPr/>
        <p:txBody>
          <a:bodyPr/>
          <a:lstStyle/>
          <a:p>
            <a:r>
              <a:rPr lang="en-US" dirty="0"/>
              <a:t>                     Enter the Correct password</a:t>
            </a:r>
            <a:endParaRPr lang="en-IN" dirty="0"/>
          </a:p>
        </p:txBody>
      </p:sp>
      <p:pic>
        <p:nvPicPr>
          <p:cNvPr id="5" name="Content Placeholder 4">
            <a:extLst>
              <a:ext uri="{FF2B5EF4-FFF2-40B4-BE49-F238E27FC236}">
                <a16:creationId xmlns:a16="http://schemas.microsoft.com/office/drawing/2014/main" id="{BAB24D2D-493F-D9E7-2B6E-F61BD9B20C61}"/>
              </a:ext>
            </a:extLst>
          </p:cNvPr>
          <p:cNvPicPr>
            <a:picLocks noGrp="1" noChangeAspect="1"/>
          </p:cNvPicPr>
          <p:nvPr>
            <p:ph idx="1"/>
          </p:nvPr>
        </p:nvPicPr>
        <p:blipFill>
          <a:blip r:embed="rId2"/>
          <a:stretch>
            <a:fillRect/>
          </a:stretch>
        </p:blipFill>
        <p:spPr>
          <a:xfrm>
            <a:off x="750360" y="1301750"/>
            <a:ext cx="10691279" cy="4673600"/>
          </a:xfrm>
        </p:spPr>
      </p:pic>
    </p:spTree>
    <p:extLst>
      <p:ext uri="{BB962C8B-B14F-4D97-AF65-F5344CB8AC3E}">
        <p14:creationId xmlns:p14="http://schemas.microsoft.com/office/powerpoint/2010/main" val="3441025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967281-DAE8-2CB0-1FA6-B4801913C315}"/>
              </a:ext>
            </a:extLst>
          </p:cNvPr>
          <p:cNvPicPr>
            <a:picLocks noGrp="1" noChangeAspect="1"/>
          </p:cNvPicPr>
          <p:nvPr>
            <p:ph idx="1"/>
          </p:nvPr>
        </p:nvPicPr>
        <p:blipFill>
          <a:blip r:embed="rId2"/>
          <a:stretch>
            <a:fillRect/>
          </a:stretch>
        </p:blipFill>
        <p:spPr>
          <a:xfrm>
            <a:off x="722760" y="1301750"/>
            <a:ext cx="10746480" cy="4673600"/>
          </a:xfrm>
        </p:spPr>
      </p:pic>
      <p:sp>
        <p:nvSpPr>
          <p:cNvPr id="7" name="TextBox 6">
            <a:extLst>
              <a:ext uri="{FF2B5EF4-FFF2-40B4-BE49-F238E27FC236}">
                <a16:creationId xmlns:a16="http://schemas.microsoft.com/office/drawing/2014/main" id="{83BE1315-B67E-0346-493A-ABCE629E72E1}"/>
              </a:ext>
            </a:extLst>
          </p:cNvPr>
          <p:cNvSpPr txBox="1"/>
          <p:nvPr/>
        </p:nvSpPr>
        <p:spPr>
          <a:xfrm>
            <a:off x="3122763" y="690114"/>
            <a:ext cx="7194430" cy="523220"/>
          </a:xfrm>
          <a:prstGeom prst="rect">
            <a:avLst/>
          </a:prstGeom>
          <a:noFill/>
        </p:spPr>
        <p:txBody>
          <a:bodyPr wrap="square" rtlCol="0">
            <a:spAutoFit/>
          </a:bodyPr>
          <a:lstStyle/>
          <a:p>
            <a:r>
              <a:rPr lang="en-US" sz="2800" dirty="0">
                <a:latin typeface="+mj-lt"/>
              </a:rPr>
              <a:t>MAKE SURE OF THE CREDENTIALS</a:t>
            </a:r>
            <a:endParaRPr lang="en-IN" sz="2800" dirty="0">
              <a:latin typeface="+mj-lt"/>
            </a:endParaRPr>
          </a:p>
        </p:txBody>
      </p:sp>
    </p:spTree>
    <p:extLst>
      <p:ext uri="{BB962C8B-B14F-4D97-AF65-F5344CB8AC3E}">
        <p14:creationId xmlns:p14="http://schemas.microsoft.com/office/powerpoint/2010/main" val="379786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8411E6-C8AE-2451-1031-DCB641FC6B0A}"/>
              </a:ext>
            </a:extLst>
          </p:cNvPr>
          <p:cNvPicPr>
            <a:picLocks noGrp="1" noChangeAspect="1"/>
          </p:cNvPicPr>
          <p:nvPr>
            <p:ph idx="1"/>
          </p:nvPr>
        </p:nvPicPr>
        <p:blipFill>
          <a:blip r:embed="rId2"/>
          <a:stretch>
            <a:fillRect/>
          </a:stretch>
        </p:blipFill>
        <p:spPr>
          <a:xfrm>
            <a:off x="849843" y="1301750"/>
            <a:ext cx="10492314" cy="4673600"/>
          </a:xfrm>
        </p:spPr>
      </p:pic>
      <p:sp>
        <p:nvSpPr>
          <p:cNvPr id="6" name="TextBox 5">
            <a:extLst>
              <a:ext uri="{FF2B5EF4-FFF2-40B4-BE49-F238E27FC236}">
                <a16:creationId xmlns:a16="http://schemas.microsoft.com/office/drawing/2014/main" id="{4F27FA09-405E-D01C-3B7A-9081E4F09F3F}"/>
              </a:ext>
            </a:extLst>
          </p:cNvPr>
          <p:cNvSpPr txBox="1"/>
          <p:nvPr/>
        </p:nvSpPr>
        <p:spPr>
          <a:xfrm>
            <a:off x="3036498" y="698739"/>
            <a:ext cx="6625087" cy="523220"/>
          </a:xfrm>
          <a:prstGeom prst="rect">
            <a:avLst/>
          </a:prstGeom>
          <a:noFill/>
        </p:spPr>
        <p:txBody>
          <a:bodyPr wrap="square" rtlCol="0">
            <a:spAutoFit/>
          </a:bodyPr>
          <a:lstStyle/>
          <a:p>
            <a:r>
              <a:rPr lang="en-US" sz="2800" dirty="0">
                <a:latin typeface="+mj-lt"/>
              </a:rPr>
              <a:t>YOU CAN SEE THE DECRYPTED MESSAGE</a:t>
            </a:r>
            <a:endParaRPr lang="en-IN" sz="2800" dirty="0">
              <a:latin typeface="+mj-lt"/>
            </a:endParaRPr>
          </a:p>
        </p:txBody>
      </p:sp>
    </p:spTree>
    <p:extLst>
      <p:ext uri="{BB962C8B-B14F-4D97-AF65-F5344CB8AC3E}">
        <p14:creationId xmlns:p14="http://schemas.microsoft.com/office/powerpoint/2010/main" val="3562900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2CFDB9-96B8-C43B-8F31-9C5516DA4D26}"/>
              </a:ext>
            </a:extLst>
          </p:cNvPr>
          <p:cNvPicPr>
            <a:picLocks noGrp="1" noChangeAspect="1"/>
          </p:cNvPicPr>
          <p:nvPr>
            <p:ph idx="1"/>
          </p:nvPr>
        </p:nvPicPr>
        <p:blipFill>
          <a:blip r:embed="rId2"/>
          <a:stretch>
            <a:fillRect/>
          </a:stretch>
        </p:blipFill>
        <p:spPr>
          <a:xfrm>
            <a:off x="811364" y="1301750"/>
            <a:ext cx="10569272" cy="4673600"/>
          </a:xfrm>
        </p:spPr>
      </p:pic>
      <p:sp>
        <p:nvSpPr>
          <p:cNvPr id="6" name="TextBox 5">
            <a:extLst>
              <a:ext uri="{FF2B5EF4-FFF2-40B4-BE49-F238E27FC236}">
                <a16:creationId xmlns:a16="http://schemas.microsoft.com/office/drawing/2014/main" id="{A852EE17-FB46-107A-68D3-E7673D0173C5}"/>
              </a:ext>
            </a:extLst>
          </p:cNvPr>
          <p:cNvSpPr txBox="1"/>
          <p:nvPr/>
        </p:nvSpPr>
        <p:spPr>
          <a:xfrm>
            <a:off x="811364" y="500332"/>
            <a:ext cx="12120113" cy="954107"/>
          </a:xfrm>
          <a:prstGeom prst="rect">
            <a:avLst/>
          </a:prstGeom>
          <a:noFill/>
        </p:spPr>
        <p:txBody>
          <a:bodyPr wrap="square" rtlCol="0">
            <a:spAutoFit/>
          </a:bodyPr>
          <a:lstStyle/>
          <a:p>
            <a:r>
              <a:rPr lang="en-US" sz="2800" dirty="0">
                <a:latin typeface="+mj-lt"/>
              </a:rPr>
              <a:t>WITH WRONG CREDENTIALS , ENCRYPTED MESSAGE CANNOT BE ACCESSED</a:t>
            </a:r>
            <a:endParaRPr lang="en-IN" sz="2800" dirty="0">
              <a:latin typeface="+mj-lt"/>
            </a:endParaRPr>
          </a:p>
        </p:txBody>
      </p:sp>
    </p:spTree>
    <p:extLst>
      <p:ext uri="{BB962C8B-B14F-4D97-AF65-F5344CB8AC3E}">
        <p14:creationId xmlns:p14="http://schemas.microsoft.com/office/powerpoint/2010/main" val="682874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B3C7A-5E35-F4CF-08B1-D08AEB0D86E9}"/>
              </a:ext>
            </a:extLst>
          </p:cNvPr>
          <p:cNvSpPr>
            <a:spLocks noGrp="1"/>
          </p:cNvSpPr>
          <p:nvPr>
            <p:ph type="title"/>
          </p:nvPr>
        </p:nvSpPr>
        <p:spPr/>
        <p:txBody>
          <a:bodyPr/>
          <a:lstStyle/>
          <a:p>
            <a:r>
              <a:rPr lang="en-US" dirty="0"/>
              <a:t>                                               Code Snip-1</a:t>
            </a:r>
            <a:endParaRPr lang="en-IN" dirty="0"/>
          </a:p>
        </p:txBody>
      </p:sp>
      <p:pic>
        <p:nvPicPr>
          <p:cNvPr id="5" name="Content Placeholder 4">
            <a:extLst>
              <a:ext uri="{FF2B5EF4-FFF2-40B4-BE49-F238E27FC236}">
                <a16:creationId xmlns:a16="http://schemas.microsoft.com/office/drawing/2014/main" id="{792FEFBC-584E-B7A0-AC1C-EC56EAD5147B}"/>
              </a:ext>
            </a:extLst>
          </p:cNvPr>
          <p:cNvPicPr>
            <a:picLocks noGrp="1" noChangeAspect="1"/>
          </p:cNvPicPr>
          <p:nvPr>
            <p:ph idx="1"/>
          </p:nvPr>
        </p:nvPicPr>
        <p:blipFill>
          <a:blip r:embed="rId2"/>
          <a:stretch>
            <a:fillRect/>
          </a:stretch>
        </p:blipFill>
        <p:spPr>
          <a:xfrm>
            <a:off x="1697318" y="1301750"/>
            <a:ext cx="8797364" cy="4673600"/>
          </a:xfrm>
        </p:spPr>
      </p:pic>
    </p:spTree>
    <p:extLst>
      <p:ext uri="{BB962C8B-B14F-4D97-AF65-F5344CB8AC3E}">
        <p14:creationId xmlns:p14="http://schemas.microsoft.com/office/powerpoint/2010/main" val="184871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F8AB5-CAAF-3E96-9721-D92C400EC146}"/>
              </a:ext>
            </a:extLst>
          </p:cNvPr>
          <p:cNvSpPr>
            <a:spLocks noGrp="1"/>
          </p:cNvSpPr>
          <p:nvPr>
            <p:ph type="title"/>
          </p:nvPr>
        </p:nvSpPr>
        <p:spPr/>
        <p:txBody>
          <a:bodyPr/>
          <a:lstStyle/>
          <a:p>
            <a:r>
              <a:rPr lang="en-US" dirty="0"/>
              <a:t>									Code Snip-2</a:t>
            </a:r>
            <a:endParaRPr lang="en-IN" dirty="0"/>
          </a:p>
        </p:txBody>
      </p:sp>
      <p:pic>
        <p:nvPicPr>
          <p:cNvPr id="5" name="Content Placeholder 4">
            <a:extLst>
              <a:ext uri="{FF2B5EF4-FFF2-40B4-BE49-F238E27FC236}">
                <a16:creationId xmlns:a16="http://schemas.microsoft.com/office/drawing/2014/main" id="{A11D345D-44A3-B649-7BEC-55BF0BC6EC19}"/>
              </a:ext>
            </a:extLst>
          </p:cNvPr>
          <p:cNvPicPr>
            <a:picLocks noGrp="1" noChangeAspect="1"/>
          </p:cNvPicPr>
          <p:nvPr>
            <p:ph idx="1"/>
          </p:nvPr>
        </p:nvPicPr>
        <p:blipFill>
          <a:blip r:embed="rId2"/>
          <a:stretch>
            <a:fillRect/>
          </a:stretch>
        </p:blipFill>
        <p:spPr>
          <a:xfrm>
            <a:off x="1693001" y="1301750"/>
            <a:ext cx="8805997" cy="4673600"/>
          </a:xfrm>
        </p:spPr>
      </p:pic>
    </p:spTree>
    <p:extLst>
      <p:ext uri="{BB962C8B-B14F-4D97-AF65-F5344CB8AC3E}">
        <p14:creationId xmlns:p14="http://schemas.microsoft.com/office/powerpoint/2010/main" val="1989879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BA273-1CFA-DBB5-FDA7-BFF2E2C36D1E}"/>
              </a:ext>
            </a:extLst>
          </p:cNvPr>
          <p:cNvSpPr>
            <a:spLocks noGrp="1"/>
          </p:cNvSpPr>
          <p:nvPr>
            <p:ph type="title"/>
          </p:nvPr>
        </p:nvSpPr>
        <p:spPr/>
        <p:txBody>
          <a:bodyPr/>
          <a:lstStyle/>
          <a:p>
            <a:r>
              <a:rPr lang="en-US" dirty="0"/>
              <a:t>									Code Snip-3</a:t>
            </a:r>
            <a:endParaRPr lang="en-IN" dirty="0"/>
          </a:p>
        </p:txBody>
      </p:sp>
      <p:pic>
        <p:nvPicPr>
          <p:cNvPr id="5" name="Content Placeholder 4">
            <a:extLst>
              <a:ext uri="{FF2B5EF4-FFF2-40B4-BE49-F238E27FC236}">
                <a16:creationId xmlns:a16="http://schemas.microsoft.com/office/drawing/2014/main" id="{933E1E83-B481-72BD-BECF-0975FDF5C485}"/>
              </a:ext>
            </a:extLst>
          </p:cNvPr>
          <p:cNvPicPr>
            <a:picLocks noGrp="1" noChangeAspect="1"/>
          </p:cNvPicPr>
          <p:nvPr>
            <p:ph idx="1"/>
          </p:nvPr>
        </p:nvPicPr>
        <p:blipFill>
          <a:blip r:embed="rId2"/>
          <a:stretch>
            <a:fillRect/>
          </a:stretch>
        </p:blipFill>
        <p:spPr>
          <a:xfrm>
            <a:off x="1693001" y="1301750"/>
            <a:ext cx="8805997" cy="4673600"/>
          </a:xfrm>
        </p:spPr>
      </p:pic>
    </p:spTree>
    <p:extLst>
      <p:ext uri="{BB962C8B-B14F-4D97-AF65-F5344CB8AC3E}">
        <p14:creationId xmlns:p14="http://schemas.microsoft.com/office/powerpoint/2010/main" val="2639886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8CDE1-38C3-1F18-F632-8EB515FA74BB}"/>
              </a:ext>
            </a:extLst>
          </p:cNvPr>
          <p:cNvSpPr>
            <a:spLocks noGrp="1"/>
          </p:cNvSpPr>
          <p:nvPr>
            <p:ph type="title"/>
          </p:nvPr>
        </p:nvSpPr>
        <p:spPr/>
        <p:txBody>
          <a:bodyPr/>
          <a:lstStyle/>
          <a:p>
            <a:r>
              <a:rPr lang="en-US" dirty="0"/>
              <a:t>									Code Snip-4</a:t>
            </a:r>
            <a:endParaRPr lang="en-IN" dirty="0"/>
          </a:p>
        </p:txBody>
      </p:sp>
      <p:pic>
        <p:nvPicPr>
          <p:cNvPr id="5" name="Content Placeholder 4">
            <a:extLst>
              <a:ext uri="{FF2B5EF4-FFF2-40B4-BE49-F238E27FC236}">
                <a16:creationId xmlns:a16="http://schemas.microsoft.com/office/drawing/2014/main" id="{0A12C972-8B2D-76CC-89D0-11CD89A355B6}"/>
              </a:ext>
            </a:extLst>
          </p:cNvPr>
          <p:cNvPicPr>
            <a:picLocks noGrp="1" noChangeAspect="1"/>
          </p:cNvPicPr>
          <p:nvPr>
            <p:ph idx="1"/>
          </p:nvPr>
        </p:nvPicPr>
        <p:blipFill>
          <a:blip r:embed="rId2"/>
          <a:stretch>
            <a:fillRect/>
          </a:stretch>
        </p:blipFill>
        <p:spPr>
          <a:xfrm>
            <a:off x="1697318" y="1301750"/>
            <a:ext cx="8797364" cy="4673600"/>
          </a:xfrm>
        </p:spPr>
      </p:pic>
    </p:spTree>
    <p:extLst>
      <p:ext uri="{BB962C8B-B14F-4D97-AF65-F5344CB8AC3E}">
        <p14:creationId xmlns:p14="http://schemas.microsoft.com/office/powerpoint/2010/main" val="295881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p:txBody>
          <a:bodyPr/>
          <a:lstStyle/>
          <a:p>
            <a:r>
              <a:rPr lang="en-US" dirty="0">
                <a:effectLst/>
              </a:rPr>
              <a:t>The </a:t>
            </a:r>
            <a:r>
              <a:rPr lang="en-US" b="1" dirty="0">
                <a:effectLst/>
              </a:rPr>
              <a:t>Secure Data Hiding in Images Using Steganography</a:t>
            </a:r>
            <a:r>
              <a:rPr lang="en-US" dirty="0">
                <a:effectLst/>
              </a:rPr>
              <a:t> project effectively addresses the problem of securely transmitting sensitive information while maintaining confidentiality and integrity. By leveraging steganography techniques, the project allows users to hide messages within images, ensuring that the data remains undetectable to unauthorized parties. The addition of password protection further enhances security, ensuring that only intended recipients with the correct password can decode and access the hidden information.</a:t>
            </a:r>
          </a:p>
          <a:p>
            <a:r>
              <a:rPr lang="en-US" dirty="0">
                <a:effectLst/>
              </a:rPr>
              <a:t>The project stands out due to its user-friendly interface, real-time encoding and decoding capabilities, and support for multiple image formats. It caters to a wide range of end users, including individuals, professionals, journalists, educators, and cybersecurity enthusiasts, providing a versatile tool for secure communication and data protection.</a:t>
            </a:r>
          </a:p>
          <a:p>
            <a:r>
              <a:rPr lang="en-US" dirty="0">
                <a:effectLst/>
              </a:rPr>
              <a:t>In conclusion, this project successfully bridges the gap between accessibility and security, offering a practical solution for secure data transmission in an increasingly digital world. It not only solves the problem of secure communication but also serves as an educational tool for understanding steganography and its applications.</a:t>
            </a:r>
          </a:p>
          <a:p>
            <a:pPr marL="0" indent="0">
              <a:buNone/>
            </a:pPr>
            <a:br>
              <a:rPr lang="en-US" dirty="0">
                <a:solidFill>
                  <a:srgbClr val="4D6BFE"/>
                </a:solidFill>
                <a:effectLst/>
              </a:rPr>
            </a:br>
            <a:endParaRPr lang="en-IN" dirty="0"/>
          </a:p>
        </p:txBody>
      </p:sp>
    </p:spTree>
    <p:extLst>
      <p:ext uri="{BB962C8B-B14F-4D97-AF65-F5344CB8AC3E}">
        <p14:creationId xmlns:p14="http://schemas.microsoft.com/office/powerpoint/2010/main" val="4233882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lstStyle/>
          <a:p>
            <a:r>
              <a:rPr lang="en-IN" dirty="0">
                <a:hlinkClick r:id="rId2"/>
              </a:rPr>
              <a:t>https://github.com/DiwakarSingh16/AI-Powered-Heath-Assistant-.git</a:t>
            </a:r>
            <a:endParaRPr lang="en-IN" dirty="0"/>
          </a:p>
        </p:txBody>
      </p:sp>
    </p:spTree>
    <p:extLst>
      <p:ext uri="{BB962C8B-B14F-4D97-AF65-F5344CB8AC3E}">
        <p14:creationId xmlns:p14="http://schemas.microsoft.com/office/powerpoint/2010/main" val="2230664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p:txBody>
          <a:bodyPr>
            <a:normAutofit fontScale="25000" lnSpcReduction="20000"/>
          </a:bodyPr>
          <a:lstStyle/>
          <a:p>
            <a:pPr algn="l">
              <a:buFont typeface="+mj-lt"/>
              <a:buAutoNum type="arabicPeriod"/>
            </a:pPr>
            <a:r>
              <a:rPr lang="en-US" sz="3000" b="1" i="0" dirty="0">
                <a:solidFill>
                  <a:srgbClr val="404040"/>
                </a:solidFill>
                <a:effectLst/>
                <a:latin typeface="Inter"/>
              </a:rPr>
              <a:t>Advanced Encryption Algorithms</a:t>
            </a:r>
            <a:r>
              <a:rPr lang="en-US" sz="3000" b="0" i="0" dirty="0">
                <a:solidFill>
                  <a:srgbClr val="404040"/>
                </a:solidFill>
                <a:effectLst/>
                <a:latin typeface="Inter"/>
              </a:rPr>
              <a:t>:</a:t>
            </a:r>
          </a:p>
          <a:p>
            <a:pPr marL="914400" lvl="1" indent="-457200" algn="l">
              <a:buFont typeface="Wingdings" panose="05000000000000000000" pitchFamily="2" charset="2"/>
              <a:buChar char="q"/>
            </a:pPr>
            <a:r>
              <a:rPr lang="en-US" sz="3000" b="0" i="0" dirty="0">
                <a:solidFill>
                  <a:srgbClr val="404040"/>
                </a:solidFill>
                <a:effectLst/>
                <a:latin typeface="Inter"/>
              </a:rPr>
              <a:t>Integrate stronger encryption methods (e.g., AES, RSA) to further secure the hidden messages, making it even more difficult for unauthorized users to decode the data.</a:t>
            </a:r>
          </a:p>
          <a:p>
            <a:pPr algn="l">
              <a:buFont typeface="+mj-lt"/>
              <a:buAutoNum type="arabicPeriod"/>
            </a:pPr>
            <a:r>
              <a:rPr lang="en-US" sz="3000" b="1" i="0" dirty="0">
                <a:solidFill>
                  <a:srgbClr val="404040"/>
                </a:solidFill>
                <a:effectLst/>
                <a:latin typeface="Inter"/>
              </a:rPr>
              <a:t>Support for Additional Media Types</a:t>
            </a:r>
            <a:r>
              <a:rPr lang="en-US" sz="3000" b="0" i="0" dirty="0">
                <a:solidFill>
                  <a:srgbClr val="404040"/>
                </a:solidFill>
                <a:effectLst/>
                <a:latin typeface="Inter"/>
              </a:rPr>
              <a:t>:</a:t>
            </a:r>
          </a:p>
          <a:p>
            <a:pPr marL="914400" lvl="1" indent="-457200" algn="l">
              <a:buFont typeface="Wingdings" panose="05000000000000000000" pitchFamily="2" charset="2"/>
              <a:buChar char="q"/>
            </a:pPr>
            <a:r>
              <a:rPr lang="en-US" sz="3000" b="0" i="0" dirty="0">
                <a:solidFill>
                  <a:srgbClr val="404040"/>
                </a:solidFill>
                <a:effectLst/>
                <a:latin typeface="Inter"/>
              </a:rPr>
              <a:t>Extend the project to support other media formats, such as audio and video files, enabling users to hide data in a wider range of digital content.</a:t>
            </a:r>
          </a:p>
          <a:p>
            <a:pPr algn="l">
              <a:buFont typeface="+mj-lt"/>
              <a:buAutoNum type="arabicPeriod"/>
            </a:pPr>
            <a:r>
              <a:rPr lang="en-US" sz="3000" b="1" i="0" dirty="0">
                <a:solidFill>
                  <a:srgbClr val="404040"/>
                </a:solidFill>
                <a:effectLst/>
                <a:latin typeface="Inter"/>
              </a:rPr>
              <a:t>Multi-Layer Steganography</a:t>
            </a:r>
            <a:r>
              <a:rPr lang="en-US" sz="3000" b="0" i="0" dirty="0">
                <a:solidFill>
                  <a:srgbClr val="404040"/>
                </a:solidFill>
                <a:effectLst/>
                <a:latin typeface="Inter"/>
              </a:rPr>
              <a:t>:</a:t>
            </a:r>
          </a:p>
          <a:p>
            <a:pPr marL="914400" lvl="1" indent="-457200" algn="l">
              <a:buFont typeface="Wingdings" panose="05000000000000000000" pitchFamily="2" charset="2"/>
              <a:buChar char="q"/>
            </a:pPr>
            <a:r>
              <a:rPr lang="en-US" sz="3000" b="0" i="0" dirty="0">
                <a:solidFill>
                  <a:srgbClr val="404040"/>
                </a:solidFill>
                <a:effectLst/>
                <a:latin typeface="Inter"/>
              </a:rPr>
              <a:t>Implement multi-layer steganography, where multiple messages or layers of data can be hidden within a single image, increasing the capacity and complexity of hidden information.</a:t>
            </a:r>
          </a:p>
          <a:p>
            <a:pPr algn="l">
              <a:buFont typeface="+mj-lt"/>
              <a:buAutoNum type="arabicPeriod"/>
            </a:pPr>
            <a:r>
              <a:rPr lang="en-US" sz="3000" b="1" i="0" dirty="0">
                <a:solidFill>
                  <a:srgbClr val="404040"/>
                </a:solidFill>
                <a:effectLst/>
                <a:latin typeface="Inter"/>
              </a:rPr>
              <a:t>Cloud Integration</a:t>
            </a:r>
            <a:r>
              <a:rPr lang="en-US" sz="3000" b="0" i="0" dirty="0">
                <a:solidFill>
                  <a:srgbClr val="404040"/>
                </a:solidFill>
                <a:effectLst/>
                <a:latin typeface="Inter"/>
              </a:rPr>
              <a:t>:</a:t>
            </a:r>
          </a:p>
          <a:p>
            <a:pPr marL="914400" lvl="1" indent="-457200" algn="l">
              <a:buFont typeface="Wingdings" panose="05000000000000000000" pitchFamily="2" charset="2"/>
              <a:buChar char="q"/>
            </a:pPr>
            <a:r>
              <a:rPr lang="en-US" sz="3000" b="0" i="0" dirty="0">
                <a:solidFill>
                  <a:srgbClr val="404040"/>
                </a:solidFill>
                <a:effectLst/>
                <a:latin typeface="Inter"/>
              </a:rPr>
              <a:t>Enable users to upload and store encoded images directly on cloud platforms (e.g., Google Drive, Dropbox) for easier sharing and accessibility.</a:t>
            </a:r>
          </a:p>
          <a:p>
            <a:pPr algn="l">
              <a:buFont typeface="+mj-lt"/>
              <a:buAutoNum type="arabicPeriod"/>
            </a:pPr>
            <a:r>
              <a:rPr lang="en-US" sz="3000" b="1" i="0" dirty="0">
                <a:solidFill>
                  <a:srgbClr val="404040"/>
                </a:solidFill>
                <a:effectLst/>
                <a:latin typeface="Inter"/>
              </a:rPr>
              <a:t>Machine Learning for Detection Prevention</a:t>
            </a:r>
            <a:r>
              <a:rPr lang="en-US" sz="3000" b="0" i="0" dirty="0">
                <a:solidFill>
                  <a:srgbClr val="404040"/>
                </a:solidFill>
                <a:effectLst/>
                <a:latin typeface="Inter"/>
              </a:rPr>
              <a:t>:</a:t>
            </a:r>
          </a:p>
          <a:p>
            <a:pPr marL="914400" lvl="1" indent="-457200" algn="l">
              <a:buFont typeface="Wingdings" panose="05000000000000000000" pitchFamily="2" charset="2"/>
              <a:buChar char="q"/>
            </a:pPr>
            <a:r>
              <a:rPr lang="en-US" sz="3000" b="0" i="0" dirty="0">
                <a:solidFill>
                  <a:srgbClr val="404040"/>
                </a:solidFill>
                <a:effectLst/>
                <a:latin typeface="Inter"/>
              </a:rPr>
              <a:t>Use machine learning algorithms to make the steganography process more robust against detection by advanced steganalysis tools.</a:t>
            </a:r>
          </a:p>
          <a:p>
            <a:pPr algn="l">
              <a:buFont typeface="+mj-lt"/>
              <a:buAutoNum type="arabicPeriod"/>
            </a:pPr>
            <a:r>
              <a:rPr lang="en-US" sz="3000" b="1" i="0" dirty="0">
                <a:solidFill>
                  <a:srgbClr val="404040"/>
                </a:solidFill>
                <a:effectLst/>
                <a:latin typeface="Inter"/>
              </a:rPr>
              <a:t>Cross-Platform Mobile App</a:t>
            </a:r>
            <a:r>
              <a:rPr lang="en-US" sz="3000" b="0" i="0" dirty="0">
                <a:solidFill>
                  <a:srgbClr val="404040"/>
                </a:solidFill>
                <a:effectLst/>
                <a:latin typeface="Inter"/>
              </a:rPr>
              <a:t>:</a:t>
            </a:r>
          </a:p>
          <a:p>
            <a:pPr marL="914400" lvl="1" indent="-457200" algn="l">
              <a:buFont typeface="Wingdings" panose="05000000000000000000" pitchFamily="2" charset="2"/>
              <a:buChar char="q"/>
            </a:pPr>
            <a:r>
              <a:rPr lang="en-US" sz="3000" b="0" i="0" dirty="0">
                <a:solidFill>
                  <a:srgbClr val="404040"/>
                </a:solidFill>
                <a:effectLst/>
                <a:latin typeface="Inter"/>
              </a:rPr>
              <a:t>Develop a mobile application version of the tool for iOS and Android, allowing users to encode and decode messages on the go.</a:t>
            </a:r>
          </a:p>
          <a:p>
            <a:pPr algn="l">
              <a:buFont typeface="+mj-lt"/>
              <a:buAutoNum type="arabicPeriod"/>
            </a:pPr>
            <a:r>
              <a:rPr lang="en-US" sz="3000" b="1" i="0" dirty="0">
                <a:solidFill>
                  <a:srgbClr val="404040"/>
                </a:solidFill>
                <a:effectLst/>
                <a:latin typeface="Inter"/>
              </a:rPr>
              <a:t>Steganalysis Feature</a:t>
            </a:r>
            <a:r>
              <a:rPr lang="en-US" sz="3000" b="0" i="0" dirty="0">
                <a:solidFill>
                  <a:srgbClr val="404040"/>
                </a:solidFill>
                <a:effectLst/>
                <a:latin typeface="Inter"/>
              </a:rPr>
              <a:t>:</a:t>
            </a:r>
          </a:p>
          <a:p>
            <a:pPr marL="914400" lvl="1" indent="-457200" algn="l">
              <a:buFont typeface="Wingdings" panose="05000000000000000000" pitchFamily="2" charset="2"/>
              <a:buChar char="q"/>
            </a:pPr>
            <a:r>
              <a:rPr lang="en-US" sz="3000" b="0" i="0" dirty="0">
                <a:solidFill>
                  <a:srgbClr val="404040"/>
                </a:solidFill>
                <a:effectLst/>
                <a:latin typeface="Inter"/>
              </a:rPr>
              <a:t>Include a feature to detect if an image contains hidden data, making the tool useful for both hiding and analyzing steganography.</a:t>
            </a:r>
          </a:p>
          <a:p>
            <a:pPr algn="l">
              <a:buFont typeface="+mj-lt"/>
              <a:buAutoNum type="arabicPeriod"/>
            </a:pPr>
            <a:r>
              <a:rPr lang="en-US" sz="3000" b="1" i="0" dirty="0">
                <a:solidFill>
                  <a:srgbClr val="404040"/>
                </a:solidFill>
                <a:effectLst/>
                <a:latin typeface="Inter"/>
              </a:rPr>
              <a:t>User Authentication and Logs</a:t>
            </a:r>
            <a:r>
              <a:rPr lang="en-US" sz="3000" b="0" i="0" dirty="0">
                <a:solidFill>
                  <a:srgbClr val="404040"/>
                </a:solidFill>
                <a:effectLst/>
                <a:latin typeface="Inter"/>
              </a:rPr>
              <a:t>:</a:t>
            </a:r>
          </a:p>
          <a:p>
            <a:pPr marL="914400" lvl="1" indent="-457200" algn="l">
              <a:buFont typeface="Wingdings" panose="05000000000000000000" pitchFamily="2" charset="2"/>
              <a:buChar char="q"/>
            </a:pPr>
            <a:r>
              <a:rPr lang="en-US" sz="3000" b="0" i="0" dirty="0">
                <a:solidFill>
                  <a:srgbClr val="404040"/>
                </a:solidFill>
                <a:effectLst/>
                <a:latin typeface="Inter"/>
              </a:rPr>
              <a:t>Implement user authentication (e.g., login system) and activity logs to track usage and ensure accountability for sensitive operations.</a:t>
            </a:r>
          </a:p>
          <a:p>
            <a:pPr algn="l">
              <a:buFont typeface="+mj-lt"/>
              <a:buAutoNum type="arabicPeriod"/>
            </a:pPr>
            <a:r>
              <a:rPr lang="en-US" sz="3000" b="1" i="0" dirty="0">
                <a:solidFill>
                  <a:srgbClr val="404040"/>
                </a:solidFill>
                <a:effectLst/>
                <a:latin typeface="Inter"/>
              </a:rPr>
              <a:t>Enhanced UI/UX</a:t>
            </a:r>
            <a:r>
              <a:rPr lang="en-US" sz="3000" b="0" i="0" dirty="0">
                <a:solidFill>
                  <a:srgbClr val="404040"/>
                </a:solidFill>
                <a:effectLst/>
                <a:latin typeface="Inter"/>
              </a:rPr>
              <a:t>:</a:t>
            </a:r>
          </a:p>
          <a:p>
            <a:pPr marL="914400" lvl="1" indent="-457200" algn="l">
              <a:buFont typeface="Wingdings" panose="05000000000000000000" pitchFamily="2" charset="2"/>
              <a:buChar char="q"/>
            </a:pPr>
            <a:r>
              <a:rPr lang="en-US" sz="3000" b="0" i="0" dirty="0">
                <a:solidFill>
                  <a:srgbClr val="404040"/>
                </a:solidFill>
                <a:effectLst/>
                <a:latin typeface="Inter"/>
              </a:rPr>
              <a:t>Improve the user interface with more interactive elements, animations, and customization options to make the tool more engaging and user-friendly.</a:t>
            </a:r>
          </a:p>
          <a:p>
            <a:pPr algn="l">
              <a:buFont typeface="+mj-lt"/>
              <a:buAutoNum type="arabicPeriod"/>
            </a:pPr>
            <a:r>
              <a:rPr lang="en-US" sz="3000" b="1" i="0" dirty="0">
                <a:solidFill>
                  <a:srgbClr val="404040"/>
                </a:solidFill>
                <a:effectLst/>
                <a:latin typeface="Inter"/>
              </a:rPr>
              <a:t>Open-Source Collaboration</a:t>
            </a:r>
            <a:r>
              <a:rPr lang="en-US" sz="3000" b="0" i="0" dirty="0">
                <a:solidFill>
                  <a:srgbClr val="404040"/>
                </a:solidFill>
                <a:effectLst/>
                <a:latin typeface="Inter"/>
              </a:rPr>
              <a:t>:</a:t>
            </a:r>
          </a:p>
          <a:p>
            <a:pPr marL="914400" lvl="1" indent="-457200" algn="l">
              <a:buFont typeface="Wingdings" panose="05000000000000000000" pitchFamily="2" charset="2"/>
              <a:buChar char="q"/>
            </a:pPr>
            <a:r>
              <a:rPr lang="en-US" sz="3000" b="0" i="0" dirty="0">
                <a:solidFill>
                  <a:srgbClr val="404040"/>
                </a:solidFill>
                <a:effectLst/>
                <a:latin typeface="Inter"/>
              </a:rPr>
              <a:t>Open-source the project to encourage collaboration from developers worldwide, leading to faster innovation and feature additions.</a:t>
            </a:r>
          </a:p>
          <a:p>
            <a:pPr marL="305435" indent="-305435"/>
            <a:endParaRPr lang="en-US" dirty="0"/>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scope(optional)</a:t>
            </a:r>
          </a:p>
        </p:txBody>
      </p:sp>
    </p:spTree>
    <p:extLst>
      <p:ext uri="{BB962C8B-B14F-4D97-AF65-F5344CB8AC3E}">
        <p14:creationId xmlns:p14="http://schemas.microsoft.com/office/powerpoint/2010/main" val="614882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normAutofit/>
          </a:bodyPr>
          <a:lstStyle/>
          <a:p>
            <a:pPr marL="0" indent="0">
              <a:buNone/>
            </a:pPr>
            <a:r>
              <a:rPr lang="en-US" sz="1600" b="0" i="0" dirty="0">
                <a:solidFill>
                  <a:srgbClr val="404040"/>
                </a:solidFill>
                <a:effectLst/>
                <a:latin typeface="Franklin Gothic Demi" panose="020B0703020102020204" pitchFamily="34" charset="0"/>
              </a:rPr>
              <a:t>The project aims to securely hide sensitive information within images using steganography, ensuring data confidentiality and integrity. By embedding encrypted messages into image pixels, the system allows users to encode and decode data with password protection, preventing unauthorized access. This approach is useful for secure communication, data protection, and privacy preservation in digital media.</a:t>
            </a:r>
            <a:endParaRPr lang="en-IN" sz="1600" dirty="0">
              <a:latin typeface="Franklin Gothic Demi" panose="020B07030201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4" name="Rectangle 2">
            <a:extLst>
              <a:ext uri="{FF2B5EF4-FFF2-40B4-BE49-F238E27FC236}">
                <a16:creationId xmlns:a16="http://schemas.microsoft.com/office/drawing/2014/main" id="{041FFCF4-56E3-5CA3-7C26-C42ECFEF432B}"/>
              </a:ext>
            </a:extLst>
          </p:cNvPr>
          <p:cNvSpPr>
            <a:spLocks noGrp="1" noChangeArrowheads="1"/>
          </p:cNvSpPr>
          <p:nvPr>
            <p:ph idx="1"/>
          </p:nvPr>
        </p:nvSpPr>
        <p:spPr bwMode="auto">
          <a:xfrm>
            <a:off x="441325" y="2240884"/>
            <a:ext cx="11750675" cy="3257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404040"/>
                </a:solidFill>
                <a:effectLst/>
                <a:latin typeface="+mj-lt"/>
              </a:rPr>
              <a:t>Libraries:</a:t>
            </a:r>
            <a:endParaRPr kumimoji="0" lang="en-US" altLang="en-US" sz="1600" b="0" i="0" u="none" strike="noStrike" cap="none" normalizeH="0" baseline="0" dirty="0">
              <a:ln>
                <a:noFill/>
              </a:ln>
              <a:solidFill>
                <a:srgbClr val="404040"/>
              </a:solidFill>
              <a:effectLst/>
              <a:latin typeface="+mj-l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rgbClr val="404040"/>
                </a:solidFill>
                <a:effectLst/>
              </a:rPr>
              <a:t>streamlit</a:t>
            </a:r>
            <a:r>
              <a:rPr kumimoji="0" lang="en-US" altLang="en-US" sz="1600" b="0" i="0" u="none" strike="noStrike" cap="none" normalizeH="0" baseline="0" dirty="0">
                <a:ln>
                  <a:noFill/>
                </a:ln>
                <a:solidFill>
                  <a:srgbClr val="404040"/>
                </a:solidFill>
                <a:effectLst/>
              </a:rPr>
              <a:t>: For building the interactive web application.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rgbClr val="404040"/>
                </a:solidFill>
                <a:effectLst/>
              </a:rPr>
              <a:t>stegano</a:t>
            </a:r>
            <a:r>
              <a:rPr kumimoji="0" lang="en-US" altLang="en-US" sz="1600" b="0" i="0" u="none" strike="noStrike" cap="none" normalizeH="0" baseline="0" dirty="0">
                <a:ln>
                  <a:noFill/>
                </a:ln>
                <a:solidFill>
                  <a:srgbClr val="404040"/>
                </a:solidFill>
                <a:effectLst/>
              </a:rPr>
              <a:t>: For implementing steganography (LSB method) to hide and reveal messages in images.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404040"/>
                </a:solidFill>
                <a:effectLst/>
              </a:rPr>
              <a:t>PIL (Pillow): For image processing and handling.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404040"/>
                </a:solidFill>
                <a:effectLst/>
              </a:rPr>
              <a:t>io: For handling byte streams and image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404040"/>
                </a:solidFill>
                <a:effectLst/>
                <a:latin typeface="+mj-lt"/>
              </a:rPr>
              <a:t>Platforms:</a:t>
            </a:r>
            <a:endParaRPr kumimoji="0" lang="en-US" altLang="en-US" sz="1600" b="0" i="0" u="none" strike="noStrike" cap="none" normalizeH="0" baseline="0" dirty="0">
              <a:ln>
                <a:noFill/>
              </a:ln>
              <a:solidFill>
                <a:srgbClr val="404040"/>
              </a:solidFill>
              <a:effectLst/>
              <a:latin typeface="+mj-l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rgbClr val="404040"/>
                </a:solidFill>
                <a:effectLst/>
              </a:rPr>
              <a:t>Streamlit</a:t>
            </a:r>
            <a:r>
              <a:rPr kumimoji="0" lang="en-US" altLang="en-US" sz="1600" b="1" i="0" u="none" strike="noStrike" cap="none" normalizeH="0" baseline="0" dirty="0">
                <a:ln>
                  <a:noFill/>
                </a:ln>
                <a:solidFill>
                  <a:srgbClr val="404040"/>
                </a:solidFill>
                <a:effectLst/>
              </a:rPr>
              <a:t> Cloud</a:t>
            </a:r>
            <a:r>
              <a:rPr kumimoji="0" lang="en-US" altLang="en-US" sz="1600" b="0" i="0" u="none" strike="noStrike" cap="none" normalizeH="0" baseline="0" dirty="0">
                <a:ln>
                  <a:noFill/>
                </a:ln>
                <a:solidFill>
                  <a:srgbClr val="404040"/>
                </a:solidFill>
                <a:effectLst/>
              </a:rPr>
              <a:t> or </a:t>
            </a:r>
            <a:r>
              <a:rPr kumimoji="0" lang="en-US" altLang="en-US" sz="1600" b="1" i="0" u="none" strike="noStrike" cap="none" normalizeH="0" baseline="0" dirty="0">
                <a:ln>
                  <a:noFill/>
                </a:ln>
                <a:solidFill>
                  <a:srgbClr val="404040"/>
                </a:solidFill>
                <a:effectLst/>
              </a:rPr>
              <a:t>Local Hosting</a:t>
            </a:r>
            <a:r>
              <a:rPr kumimoji="0" lang="en-US" altLang="en-US" sz="1600" b="0" i="0" u="none" strike="noStrike" cap="none" normalizeH="0" baseline="0" dirty="0">
                <a:ln>
                  <a:noFill/>
                </a:ln>
                <a:solidFill>
                  <a:srgbClr val="404040"/>
                </a:solidFill>
                <a:effectLst/>
              </a:rPr>
              <a:t>: For deploying and running the web application.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404040"/>
                </a:solidFill>
                <a:effectLst/>
              </a:rPr>
              <a:t>Python</a:t>
            </a:r>
            <a:r>
              <a:rPr kumimoji="0" lang="en-US" altLang="en-US" sz="1600" b="0" i="0" u="none" strike="noStrike" cap="none" normalizeH="0" baseline="0" dirty="0">
                <a:ln>
                  <a:noFill/>
                </a:ln>
                <a:solidFill>
                  <a:srgbClr val="404040"/>
                </a:solidFill>
                <a:effectLst/>
              </a:rPr>
              <a:t>: The primary programming language used for development.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404040"/>
                </a:solidFill>
                <a:effectLst/>
                <a:latin typeface="+mj-lt"/>
              </a:rPr>
              <a:t>Other Tools:</a:t>
            </a:r>
            <a:endParaRPr kumimoji="0" lang="en-US" altLang="en-US" sz="1600" b="0" i="0" u="none" strike="noStrike" cap="none" normalizeH="0" baseline="0" dirty="0">
              <a:ln>
                <a:noFill/>
              </a:ln>
              <a:solidFill>
                <a:srgbClr val="404040"/>
              </a:solidFill>
              <a:effectLst/>
              <a:latin typeface="+mj-l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404040"/>
                </a:solidFill>
                <a:effectLst/>
              </a:rPr>
              <a:t>HTML/CSS</a:t>
            </a:r>
            <a:r>
              <a:rPr kumimoji="0" lang="en-US" altLang="en-US" sz="1600" b="0" i="0" u="none" strike="noStrike" cap="none" normalizeH="0" baseline="0" dirty="0">
                <a:ln>
                  <a:noFill/>
                </a:ln>
                <a:solidFill>
                  <a:srgbClr val="404040"/>
                </a:solidFill>
                <a:effectLst/>
              </a:rPr>
              <a:t>: For customizing the app's UI and styling.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rgbClr val="404040"/>
                </a:solidFill>
                <a:effectLst/>
              </a:rPr>
              <a:t>BytesIO</a:t>
            </a:r>
            <a:r>
              <a:rPr kumimoji="0" lang="en-US" altLang="en-US" sz="1600" b="0" i="0" u="none" strike="noStrike" cap="none" normalizeH="0" baseline="0" dirty="0">
                <a:ln>
                  <a:noFill/>
                </a:ln>
                <a:solidFill>
                  <a:srgbClr val="404040"/>
                </a:solidFill>
                <a:effectLst/>
              </a:rPr>
              <a:t>: For managing in-memory binary data of encoded images.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a:xfrm>
            <a:off x="581192" y="1920240"/>
            <a:ext cx="11029615" cy="4055110"/>
          </a:xfrm>
        </p:spPr>
        <p:txBody>
          <a:bodyPr>
            <a:noAutofit/>
          </a:bodyPr>
          <a:lstStyle/>
          <a:p>
            <a:pPr algn="l">
              <a:buFont typeface="+mj-lt"/>
              <a:buAutoNum type="arabicPeriod"/>
            </a:pPr>
            <a:r>
              <a:rPr lang="en-US" sz="1200" b="1" i="0" dirty="0">
                <a:solidFill>
                  <a:srgbClr val="404040"/>
                </a:solidFill>
                <a:effectLst/>
                <a:latin typeface="Inter"/>
              </a:rPr>
              <a:t>Password Protection for Enhanced Security</a:t>
            </a:r>
            <a:r>
              <a:rPr lang="en-US" sz="1200" b="0" i="0" dirty="0">
                <a:solidFill>
                  <a:srgbClr val="404040"/>
                </a:solidFill>
                <a:effectLst/>
                <a:latin typeface="Inter"/>
              </a:rPr>
              <a:t>:</a:t>
            </a:r>
            <a:br>
              <a:rPr lang="en-US" sz="1200" b="0" i="0" dirty="0">
                <a:solidFill>
                  <a:srgbClr val="404040"/>
                </a:solidFill>
                <a:effectLst/>
                <a:latin typeface="Inter"/>
              </a:rPr>
            </a:br>
            <a:r>
              <a:rPr lang="en-US" sz="1200" b="0" i="0" dirty="0">
                <a:solidFill>
                  <a:srgbClr val="404040"/>
                </a:solidFill>
                <a:effectLst/>
                <a:latin typeface="Inter"/>
              </a:rPr>
              <a:t>Unlike traditional steganography tools, this project incorporates password-based encryption, ensuring that only authorized users with the correct password can decode the hidden message. This adds an extra layer of security.</a:t>
            </a:r>
          </a:p>
          <a:p>
            <a:pPr algn="l">
              <a:buFont typeface="+mj-lt"/>
              <a:buAutoNum type="arabicPeriod"/>
            </a:pPr>
            <a:r>
              <a:rPr lang="en-US" sz="1200" b="1" i="0" dirty="0">
                <a:solidFill>
                  <a:srgbClr val="404040"/>
                </a:solidFill>
                <a:effectLst/>
                <a:latin typeface="Inter"/>
              </a:rPr>
              <a:t>User-Friendly Web Interface</a:t>
            </a:r>
            <a:r>
              <a:rPr lang="en-US" sz="1200" b="0" i="0" dirty="0">
                <a:solidFill>
                  <a:srgbClr val="404040"/>
                </a:solidFill>
                <a:effectLst/>
                <a:latin typeface="Inter"/>
              </a:rPr>
              <a:t>:</a:t>
            </a:r>
            <a:br>
              <a:rPr lang="en-US" sz="1200" b="0" i="0" dirty="0">
                <a:solidFill>
                  <a:srgbClr val="404040"/>
                </a:solidFill>
                <a:effectLst/>
                <a:latin typeface="Inter"/>
              </a:rPr>
            </a:br>
            <a:r>
              <a:rPr lang="en-US" sz="1200" b="0" i="0" dirty="0">
                <a:solidFill>
                  <a:srgbClr val="404040"/>
                </a:solidFill>
                <a:effectLst/>
                <a:latin typeface="Inter"/>
              </a:rPr>
              <a:t>Built with </a:t>
            </a:r>
            <a:r>
              <a:rPr lang="en-US" sz="1200" b="1" i="0" dirty="0" err="1">
                <a:solidFill>
                  <a:srgbClr val="404040"/>
                </a:solidFill>
                <a:effectLst/>
                <a:latin typeface="Inter"/>
              </a:rPr>
              <a:t>Streamlit</a:t>
            </a:r>
            <a:r>
              <a:rPr lang="en-US" sz="1200" b="0" i="0" dirty="0">
                <a:solidFill>
                  <a:srgbClr val="404040"/>
                </a:solidFill>
                <a:effectLst/>
                <a:latin typeface="Inter"/>
              </a:rPr>
              <a:t>, the app provides an intuitive and interactive web interface, making it accessible to non-technical users. The clean design and easy navigation enhance the user experience.</a:t>
            </a:r>
          </a:p>
          <a:p>
            <a:pPr algn="l">
              <a:buFont typeface="+mj-lt"/>
              <a:buAutoNum type="arabicPeriod"/>
            </a:pPr>
            <a:r>
              <a:rPr lang="en-US" sz="1200" b="1" i="0" dirty="0">
                <a:solidFill>
                  <a:srgbClr val="404040"/>
                </a:solidFill>
                <a:effectLst/>
                <a:latin typeface="Inter"/>
              </a:rPr>
              <a:t>Support for Multiple Image Formats</a:t>
            </a:r>
            <a:r>
              <a:rPr lang="en-US" sz="1200" b="0" i="0" dirty="0">
                <a:solidFill>
                  <a:srgbClr val="404040"/>
                </a:solidFill>
                <a:effectLst/>
                <a:latin typeface="Inter"/>
              </a:rPr>
              <a:t>:</a:t>
            </a:r>
            <a:br>
              <a:rPr lang="en-US" sz="1200" b="0" i="0" dirty="0">
                <a:solidFill>
                  <a:srgbClr val="404040"/>
                </a:solidFill>
                <a:effectLst/>
                <a:latin typeface="Inter"/>
              </a:rPr>
            </a:br>
            <a:r>
              <a:rPr lang="en-US" sz="1200" b="0" i="0" dirty="0">
                <a:solidFill>
                  <a:srgbClr val="404040"/>
                </a:solidFill>
                <a:effectLst/>
                <a:latin typeface="Inter"/>
              </a:rPr>
              <a:t>While encoding, the app supports popular image formats like PNG, JPG, and JPEG, making it versatile and convenient for users.</a:t>
            </a:r>
          </a:p>
          <a:p>
            <a:pPr algn="l">
              <a:buFont typeface="+mj-lt"/>
              <a:buAutoNum type="arabicPeriod"/>
            </a:pPr>
            <a:r>
              <a:rPr lang="en-US" sz="1200" b="1" i="0" dirty="0">
                <a:solidFill>
                  <a:srgbClr val="404040"/>
                </a:solidFill>
                <a:effectLst/>
                <a:latin typeface="Inter"/>
              </a:rPr>
              <a:t>Real-Time Encoding and Decoding</a:t>
            </a:r>
            <a:r>
              <a:rPr lang="en-US" sz="1200" b="0" i="0" dirty="0">
                <a:solidFill>
                  <a:srgbClr val="404040"/>
                </a:solidFill>
                <a:effectLst/>
                <a:latin typeface="Inter"/>
              </a:rPr>
              <a:t>:</a:t>
            </a:r>
            <a:br>
              <a:rPr lang="en-US" sz="1200" b="0" i="0" dirty="0">
                <a:solidFill>
                  <a:srgbClr val="404040"/>
                </a:solidFill>
                <a:effectLst/>
                <a:latin typeface="Inter"/>
              </a:rPr>
            </a:br>
            <a:r>
              <a:rPr lang="en-US" sz="1200" b="0" i="0" dirty="0">
                <a:solidFill>
                  <a:srgbClr val="404040"/>
                </a:solidFill>
                <a:effectLst/>
                <a:latin typeface="Inter"/>
              </a:rPr>
              <a:t>Users can instantly encode messages into images and decode them in real-time, with immediate feedback on success or failure (e.g., incorrect password or no hidden message found).</a:t>
            </a:r>
          </a:p>
          <a:p>
            <a:pPr algn="l">
              <a:buFont typeface="+mj-lt"/>
              <a:buAutoNum type="arabicPeriod"/>
            </a:pPr>
            <a:r>
              <a:rPr lang="en-US" sz="1200" b="1" i="0" dirty="0">
                <a:solidFill>
                  <a:srgbClr val="404040"/>
                </a:solidFill>
                <a:effectLst/>
                <a:latin typeface="Inter"/>
              </a:rPr>
              <a:t>Downloadable Encoded Images</a:t>
            </a:r>
            <a:r>
              <a:rPr lang="en-US" sz="1200" b="0" i="0" dirty="0">
                <a:solidFill>
                  <a:srgbClr val="404040"/>
                </a:solidFill>
                <a:effectLst/>
                <a:latin typeface="Inter"/>
              </a:rPr>
              <a:t>:</a:t>
            </a:r>
            <a:br>
              <a:rPr lang="en-US" sz="1200" b="0" i="0" dirty="0">
                <a:solidFill>
                  <a:srgbClr val="404040"/>
                </a:solidFill>
                <a:effectLst/>
                <a:latin typeface="Inter"/>
              </a:rPr>
            </a:br>
            <a:r>
              <a:rPr lang="en-US" sz="1200" b="0" i="0" dirty="0">
                <a:solidFill>
                  <a:srgbClr val="404040"/>
                </a:solidFill>
                <a:effectLst/>
                <a:latin typeface="Inter"/>
              </a:rPr>
              <a:t>After encoding, users can download the </a:t>
            </a:r>
            <a:r>
              <a:rPr lang="en-US" sz="1200" b="0" i="0" dirty="0" err="1">
                <a:solidFill>
                  <a:srgbClr val="404040"/>
                </a:solidFill>
                <a:effectLst/>
                <a:latin typeface="Inter"/>
              </a:rPr>
              <a:t>steganographed</a:t>
            </a:r>
            <a:r>
              <a:rPr lang="en-US" sz="1200" b="0" i="0" dirty="0">
                <a:solidFill>
                  <a:srgbClr val="404040"/>
                </a:solidFill>
                <a:effectLst/>
                <a:latin typeface="Inter"/>
              </a:rPr>
              <a:t> image directly from the app, making it easy to share securely.</a:t>
            </a:r>
          </a:p>
          <a:p>
            <a:pPr algn="l">
              <a:buFont typeface="+mj-lt"/>
              <a:buAutoNum type="arabicPeriod"/>
            </a:pPr>
            <a:r>
              <a:rPr lang="en-US" sz="1200" b="1" i="0" dirty="0">
                <a:solidFill>
                  <a:srgbClr val="404040"/>
                </a:solidFill>
                <a:effectLst/>
                <a:latin typeface="Inter"/>
              </a:rPr>
              <a:t>Error Handling and Feedback</a:t>
            </a:r>
            <a:r>
              <a:rPr lang="en-US" sz="1200" b="0" i="0" dirty="0">
                <a:solidFill>
                  <a:srgbClr val="404040"/>
                </a:solidFill>
                <a:effectLst/>
                <a:latin typeface="Inter"/>
              </a:rPr>
              <a:t>:</a:t>
            </a:r>
            <a:br>
              <a:rPr lang="en-US" sz="1200" b="0" i="0" dirty="0">
                <a:solidFill>
                  <a:srgbClr val="404040"/>
                </a:solidFill>
                <a:effectLst/>
                <a:latin typeface="Inter"/>
              </a:rPr>
            </a:br>
            <a:r>
              <a:rPr lang="en-US" sz="1200" b="0" i="0" dirty="0">
                <a:solidFill>
                  <a:srgbClr val="404040"/>
                </a:solidFill>
                <a:effectLst/>
                <a:latin typeface="Inter"/>
              </a:rPr>
              <a:t>The app provides clear error messages and warnings (e.g., "Incorrect password" or "No hidden message found"), ensuring users understand the status of their actions.</a:t>
            </a:r>
          </a:p>
          <a:p>
            <a:pPr algn="l">
              <a:buFont typeface="+mj-lt"/>
              <a:buAutoNum type="arabicPeriod"/>
            </a:pPr>
            <a:r>
              <a:rPr lang="en-US" sz="1200" b="1" i="0" dirty="0">
                <a:solidFill>
                  <a:srgbClr val="404040"/>
                </a:solidFill>
                <a:effectLst/>
                <a:latin typeface="Inter"/>
              </a:rPr>
              <a:t>Customizable UI with HTML/CSS</a:t>
            </a:r>
            <a:r>
              <a:rPr lang="en-US" sz="1200" b="0" i="0" dirty="0">
                <a:solidFill>
                  <a:srgbClr val="404040"/>
                </a:solidFill>
                <a:effectLst/>
                <a:latin typeface="Inter"/>
              </a:rPr>
              <a:t>:</a:t>
            </a:r>
            <a:br>
              <a:rPr lang="en-US" sz="1200" b="0" i="0" dirty="0">
                <a:solidFill>
                  <a:srgbClr val="404040"/>
                </a:solidFill>
                <a:effectLst/>
                <a:latin typeface="Inter"/>
              </a:rPr>
            </a:br>
            <a:r>
              <a:rPr lang="en-US" sz="1200" b="0" i="0" dirty="0">
                <a:solidFill>
                  <a:srgbClr val="404040"/>
                </a:solidFill>
                <a:effectLst/>
                <a:latin typeface="Inter"/>
              </a:rPr>
              <a:t>The app features a visually appealing and responsive design, with custom styling for buttons, backgrounds, and layouts, making it stand out from typical steganography tools.</a:t>
            </a:r>
          </a:p>
          <a:p>
            <a:pPr algn="l">
              <a:buFont typeface="+mj-lt"/>
              <a:buAutoNum type="arabicPeriod"/>
            </a:pPr>
            <a:r>
              <a:rPr lang="en-US" sz="1200" b="1" i="0" dirty="0">
                <a:solidFill>
                  <a:srgbClr val="404040"/>
                </a:solidFill>
                <a:effectLst/>
                <a:latin typeface="Inter"/>
              </a:rPr>
              <a:t>Cross-Platform Accessibility</a:t>
            </a:r>
            <a:r>
              <a:rPr lang="en-US" sz="1200" b="0" i="0" dirty="0">
                <a:solidFill>
                  <a:srgbClr val="404040"/>
                </a:solidFill>
                <a:effectLst/>
                <a:latin typeface="Inter"/>
              </a:rPr>
              <a:t>:</a:t>
            </a:r>
            <a:br>
              <a:rPr lang="en-US" sz="1200" b="0" i="0" dirty="0">
                <a:solidFill>
                  <a:srgbClr val="404040"/>
                </a:solidFill>
                <a:effectLst/>
                <a:latin typeface="Inter"/>
              </a:rPr>
            </a:br>
            <a:r>
              <a:rPr lang="en-US" sz="1200" b="0" i="0" dirty="0">
                <a:solidFill>
                  <a:srgbClr val="404040"/>
                </a:solidFill>
                <a:effectLst/>
                <a:latin typeface="Inter"/>
              </a:rPr>
              <a:t>The app can be deployed on </a:t>
            </a:r>
            <a:r>
              <a:rPr lang="en-US" sz="1200" b="1" i="0" dirty="0" err="1">
                <a:solidFill>
                  <a:srgbClr val="404040"/>
                </a:solidFill>
                <a:effectLst/>
                <a:latin typeface="Inter"/>
              </a:rPr>
              <a:t>Streamlit</a:t>
            </a:r>
            <a:r>
              <a:rPr lang="en-US" sz="1200" b="1" i="0" dirty="0">
                <a:solidFill>
                  <a:srgbClr val="404040"/>
                </a:solidFill>
                <a:effectLst/>
                <a:latin typeface="Inter"/>
              </a:rPr>
              <a:t> Cloud</a:t>
            </a:r>
            <a:r>
              <a:rPr lang="en-US" sz="1200" b="0" i="0" dirty="0">
                <a:solidFill>
                  <a:srgbClr val="404040"/>
                </a:solidFill>
                <a:effectLst/>
                <a:latin typeface="Inter"/>
              </a:rPr>
              <a:t> or run locally, making it accessible from any device with a web browser.</a:t>
            </a:r>
          </a:p>
          <a:p>
            <a:pPr algn="l">
              <a:buFont typeface="+mj-lt"/>
              <a:buAutoNum type="arabicPeriod"/>
            </a:pPr>
            <a:r>
              <a:rPr lang="en-US" sz="1200" b="1" i="0" dirty="0">
                <a:solidFill>
                  <a:srgbClr val="404040"/>
                </a:solidFill>
                <a:effectLst/>
                <a:latin typeface="Inter"/>
              </a:rPr>
              <a:t>Developer Transparency</a:t>
            </a:r>
            <a:r>
              <a:rPr lang="en-US" sz="1200" b="0" i="0" dirty="0">
                <a:solidFill>
                  <a:srgbClr val="404040"/>
                </a:solidFill>
                <a:effectLst/>
                <a:latin typeface="Inter"/>
              </a:rPr>
              <a:t>:</a:t>
            </a:r>
            <a:br>
              <a:rPr lang="en-US" sz="1200" b="0" i="0" dirty="0">
                <a:solidFill>
                  <a:srgbClr val="404040"/>
                </a:solidFill>
                <a:effectLst/>
                <a:latin typeface="Inter"/>
              </a:rPr>
            </a:br>
            <a:r>
              <a:rPr lang="en-US" sz="1200" b="0" i="0" dirty="0">
                <a:solidFill>
                  <a:srgbClr val="404040"/>
                </a:solidFill>
                <a:effectLst/>
                <a:latin typeface="Inter"/>
              </a:rPr>
              <a:t>The app includes a footer with developer information and a link to their LinkedIn profile, adding a personal touch and credibility to the project.</a:t>
            </a: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3" name="Content Placeholder 2">
            <a:extLst>
              <a:ext uri="{FF2B5EF4-FFF2-40B4-BE49-F238E27FC236}">
                <a16:creationId xmlns:a16="http://schemas.microsoft.com/office/drawing/2014/main" id="{AB679E23-F86A-AFA9-FE9C-7F5A518E8198}"/>
              </a:ext>
            </a:extLst>
          </p:cNvPr>
          <p:cNvSpPr>
            <a:spLocks noGrp="1"/>
          </p:cNvSpPr>
          <p:nvPr>
            <p:ph idx="1"/>
          </p:nvPr>
        </p:nvSpPr>
        <p:spPr/>
        <p:txBody>
          <a:bodyPr>
            <a:normAutofit fontScale="77500" lnSpcReduction="20000"/>
          </a:bodyPr>
          <a:lstStyle/>
          <a:p>
            <a:pPr algn="l">
              <a:buFont typeface="+mj-lt"/>
              <a:buAutoNum type="arabicPeriod"/>
            </a:pPr>
            <a:r>
              <a:rPr lang="en-US" b="1" i="0" dirty="0">
                <a:solidFill>
                  <a:srgbClr val="404040"/>
                </a:solidFill>
                <a:effectLst/>
                <a:latin typeface="Inter"/>
              </a:rPr>
              <a:t>Individuals for Personal Privacy</a:t>
            </a:r>
            <a:r>
              <a:rPr lang="en-US" b="0" i="0" dirty="0">
                <a:solidFill>
                  <a:srgbClr val="404040"/>
                </a:solidFill>
                <a:effectLst/>
                <a:latin typeface="Inter"/>
              </a:rPr>
              <a:t>:</a:t>
            </a:r>
          </a:p>
          <a:p>
            <a:pPr marL="742950" lvl="1" indent="-285750" algn="l">
              <a:buFont typeface="Wingdings" panose="05000000000000000000" pitchFamily="2" charset="2"/>
              <a:buChar char="Ø"/>
            </a:pPr>
            <a:r>
              <a:rPr lang="en-US" b="0" i="0" dirty="0">
                <a:solidFill>
                  <a:srgbClr val="404040"/>
                </a:solidFill>
                <a:effectLst/>
                <a:latin typeface="Inter"/>
              </a:rPr>
              <a:t>People who want to securely share sensitive information (e.g., personal messages, passwords, or private data) hidden within images to avoid detection by unauthorized parties.</a:t>
            </a:r>
          </a:p>
          <a:p>
            <a:pPr algn="l">
              <a:buFont typeface="+mj-lt"/>
              <a:buAutoNum type="arabicPeriod"/>
            </a:pPr>
            <a:r>
              <a:rPr lang="en-US" b="1" i="0" dirty="0">
                <a:solidFill>
                  <a:srgbClr val="404040"/>
                </a:solidFill>
                <a:effectLst/>
                <a:latin typeface="Inter"/>
              </a:rPr>
              <a:t>Business Professionals</a:t>
            </a:r>
            <a:r>
              <a:rPr lang="en-US" b="0" i="0" dirty="0">
                <a:solidFill>
                  <a:srgbClr val="404040"/>
                </a:solidFill>
                <a:effectLst/>
                <a:latin typeface="Inter"/>
              </a:rPr>
              <a:t>:</a:t>
            </a:r>
          </a:p>
          <a:p>
            <a:pPr marL="742950" lvl="1" indent="-285750" algn="l">
              <a:buFont typeface="Wingdings" panose="05000000000000000000" pitchFamily="2" charset="2"/>
              <a:buChar char="Ø"/>
            </a:pPr>
            <a:r>
              <a:rPr lang="en-US" b="0" i="0" dirty="0">
                <a:solidFill>
                  <a:srgbClr val="404040"/>
                </a:solidFill>
                <a:effectLst/>
                <a:latin typeface="Inter"/>
              </a:rPr>
              <a:t>Professionals who need to transmit confidential business data (e.g., contracts, financial information, or trade secrets) securely without drawing attention.</a:t>
            </a:r>
          </a:p>
          <a:p>
            <a:pPr algn="l">
              <a:buFont typeface="+mj-lt"/>
              <a:buAutoNum type="arabicPeriod"/>
            </a:pPr>
            <a:r>
              <a:rPr lang="en-US" b="1" i="0" dirty="0">
                <a:solidFill>
                  <a:srgbClr val="404040"/>
                </a:solidFill>
                <a:effectLst/>
                <a:latin typeface="Inter"/>
              </a:rPr>
              <a:t>Journalists and Activists</a:t>
            </a:r>
            <a:r>
              <a:rPr lang="en-US" b="0" i="0" dirty="0">
                <a:solidFill>
                  <a:srgbClr val="404040"/>
                </a:solidFill>
                <a:effectLst/>
                <a:latin typeface="Inter"/>
              </a:rPr>
              <a:t>:</a:t>
            </a:r>
          </a:p>
          <a:p>
            <a:pPr marL="742950" lvl="1" indent="-285750" algn="l">
              <a:buFont typeface="Wingdings" panose="05000000000000000000" pitchFamily="2" charset="2"/>
              <a:buChar char="Ø"/>
            </a:pPr>
            <a:r>
              <a:rPr lang="en-US" b="0" i="0" dirty="0">
                <a:solidFill>
                  <a:srgbClr val="404040"/>
                </a:solidFill>
                <a:effectLst/>
                <a:latin typeface="Inter"/>
              </a:rPr>
              <a:t>Individuals in sensitive professions who require secure communication channels to share information without risking exposure or censorship.</a:t>
            </a:r>
          </a:p>
          <a:p>
            <a:pPr algn="l">
              <a:buFont typeface="+mj-lt"/>
              <a:buAutoNum type="arabicPeriod"/>
            </a:pPr>
            <a:r>
              <a:rPr lang="en-US" b="1" i="0" dirty="0">
                <a:solidFill>
                  <a:srgbClr val="404040"/>
                </a:solidFill>
                <a:effectLst/>
                <a:latin typeface="Inter"/>
              </a:rPr>
              <a:t>Cybersecurity Enthusiasts</a:t>
            </a:r>
            <a:r>
              <a:rPr lang="en-US" b="0" i="0" dirty="0">
                <a:solidFill>
                  <a:srgbClr val="404040"/>
                </a:solidFill>
                <a:effectLst/>
                <a:latin typeface="Inter"/>
              </a:rPr>
              <a:t>:</a:t>
            </a:r>
          </a:p>
          <a:p>
            <a:pPr marL="742950" lvl="1" indent="-285750" algn="l">
              <a:buFont typeface="Wingdings" panose="05000000000000000000" pitchFamily="2" charset="2"/>
              <a:buChar char="Ø"/>
            </a:pPr>
            <a:r>
              <a:rPr lang="en-US" b="0" i="0" dirty="0">
                <a:solidFill>
                  <a:srgbClr val="404040"/>
                </a:solidFill>
                <a:effectLst/>
                <a:latin typeface="Inter"/>
              </a:rPr>
              <a:t>Tech-savvy users interested in experimenting with steganography and secure data transmission techniques.</a:t>
            </a:r>
          </a:p>
          <a:p>
            <a:pPr algn="l">
              <a:buFont typeface="+mj-lt"/>
              <a:buAutoNum type="arabicPeriod"/>
            </a:pPr>
            <a:r>
              <a:rPr lang="en-US" b="1" i="0" dirty="0">
                <a:solidFill>
                  <a:srgbClr val="404040"/>
                </a:solidFill>
                <a:effectLst/>
                <a:latin typeface="Inter"/>
              </a:rPr>
              <a:t>Educators and Students</a:t>
            </a:r>
            <a:r>
              <a:rPr lang="en-US" b="0" i="0" dirty="0">
                <a:solidFill>
                  <a:srgbClr val="404040"/>
                </a:solidFill>
                <a:effectLst/>
                <a:latin typeface="Inter"/>
              </a:rPr>
              <a:t>:</a:t>
            </a:r>
          </a:p>
          <a:p>
            <a:pPr marL="742950" lvl="1" indent="-285750" algn="l">
              <a:buFont typeface="Wingdings" panose="05000000000000000000" pitchFamily="2" charset="2"/>
              <a:buChar char="Ø"/>
            </a:pPr>
            <a:r>
              <a:rPr lang="en-US" b="0" i="0" dirty="0">
                <a:solidFill>
                  <a:srgbClr val="404040"/>
                </a:solidFill>
                <a:effectLst/>
                <a:latin typeface="Inter"/>
              </a:rPr>
              <a:t>Teachers and students in fields like computer science, cybersecurity, or digital forensics who can use the tool for learning and demonstrating steganography concepts.</a:t>
            </a:r>
          </a:p>
          <a:p>
            <a:pPr algn="l">
              <a:buFont typeface="+mj-lt"/>
              <a:buAutoNum type="arabicPeriod"/>
            </a:pPr>
            <a:r>
              <a:rPr lang="en-US" b="1" i="0" dirty="0">
                <a:solidFill>
                  <a:srgbClr val="404040"/>
                </a:solidFill>
                <a:effectLst/>
                <a:latin typeface="Inter"/>
              </a:rPr>
              <a:t>Developers and Researchers</a:t>
            </a:r>
            <a:r>
              <a:rPr lang="en-US" b="0" i="0" dirty="0">
                <a:solidFill>
                  <a:srgbClr val="404040"/>
                </a:solidFill>
                <a:effectLst/>
                <a:latin typeface="Inter"/>
              </a:rPr>
              <a:t>:</a:t>
            </a:r>
          </a:p>
          <a:p>
            <a:pPr marL="742950" lvl="1" indent="-285750" algn="l">
              <a:buFont typeface="Wingdings" panose="05000000000000000000" pitchFamily="2" charset="2"/>
              <a:buChar char="Ø"/>
            </a:pPr>
            <a:r>
              <a:rPr lang="en-US" b="0" i="0" dirty="0">
                <a:solidFill>
                  <a:srgbClr val="404040"/>
                </a:solidFill>
                <a:effectLst/>
                <a:latin typeface="Inter"/>
              </a:rPr>
              <a:t>Developers working on secure communication tools or researchers studying data hiding techniques can use this project as a reference or prototype.</a:t>
            </a:r>
          </a:p>
          <a:p>
            <a:pPr algn="l">
              <a:buFont typeface="+mj-lt"/>
              <a:buAutoNum type="arabicPeriod"/>
            </a:pPr>
            <a:r>
              <a:rPr lang="en-US" b="1" i="0" dirty="0">
                <a:solidFill>
                  <a:srgbClr val="404040"/>
                </a:solidFill>
                <a:effectLst/>
                <a:latin typeface="Inter"/>
              </a:rPr>
              <a:t>Government and Defense Personnel</a:t>
            </a:r>
            <a:r>
              <a:rPr lang="en-US" b="0" i="0" dirty="0">
                <a:solidFill>
                  <a:srgbClr val="404040"/>
                </a:solidFill>
                <a:effectLst/>
                <a:latin typeface="Inter"/>
              </a:rPr>
              <a:t>:</a:t>
            </a:r>
          </a:p>
          <a:p>
            <a:pPr marL="742950" lvl="1" indent="-285750" algn="l">
              <a:buFont typeface="Wingdings" panose="05000000000000000000" pitchFamily="2" charset="2"/>
              <a:buChar char="Ø"/>
            </a:pPr>
            <a:r>
              <a:rPr lang="en-US" b="0" i="0" dirty="0">
                <a:solidFill>
                  <a:srgbClr val="404040"/>
                </a:solidFill>
                <a:effectLst/>
                <a:latin typeface="Inter"/>
              </a:rPr>
              <a:t>Agencies or individuals who need to transmit classified or sensitive information securely using covert methods.</a:t>
            </a:r>
          </a:p>
          <a:p>
            <a:pPr algn="l">
              <a:buFont typeface="+mj-lt"/>
              <a:buAutoNum type="arabicPeriod"/>
            </a:pPr>
            <a:r>
              <a:rPr lang="en-US" b="1" i="0" dirty="0">
                <a:solidFill>
                  <a:srgbClr val="404040"/>
                </a:solidFill>
                <a:effectLst/>
                <a:latin typeface="Inter"/>
              </a:rPr>
              <a:t>Social Media Users</a:t>
            </a:r>
            <a:r>
              <a:rPr lang="en-US" b="0" i="0" dirty="0">
                <a:solidFill>
                  <a:srgbClr val="404040"/>
                </a:solidFill>
                <a:effectLst/>
                <a:latin typeface="Inter"/>
              </a:rPr>
              <a:t>:</a:t>
            </a:r>
          </a:p>
          <a:p>
            <a:pPr marL="742950" lvl="1" indent="-285750" algn="l">
              <a:buFont typeface="Wingdings" panose="05000000000000000000" pitchFamily="2" charset="2"/>
              <a:buChar char="Ø"/>
            </a:pPr>
            <a:r>
              <a:rPr lang="en-US" b="0" i="0" dirty="0">
                <a:solidFill>
                  <a:srgbClr val="404040"/>
                </a:solidFill>
                <a:effectLst/>
                <a:latin typeface="Inter"/>
              </a:rPr>
              <a:t>Users who want to share hidden messages or fun puzzles with friends on social media platforms in a creative and secure way.</a:t>
            </a:r>
          </a:p>
        </p:txBody>
      </p:sp>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5" name="Content Placeholder 4">
            <a:extLst>
              <a:ext uri="{FF2B5EF4-FFF2-40B4-BE49-F238E27FC236}">
                <a16:creationId xmlns:a16="http://schemas.microsoft.com/office/drawing/2014/main" id="{6B26D1B1-FBD0-E8B7-4ADD-F023B2AB3D1A}"/>
              </a:ext>
            </a:extLst>
          </p:cNvPr>
          <p:cNvPicPr>
            <a:picLocks noGrp="1" noChangeAspect="1"/>
          </p:cNvPicPr>
          <p:nvPr>
            <p:ph idx="1"/>
          </p:nvPr>
        </p:nvPicPr>
        <p:blipFill>
          <a:blip r:embed="rId2"/>
          <a:stretch>
            <a:fillRect/>
          </a:stretch>
        </p:blipFill>
        <p:spPr>
          <a:xfrm>
            <a:off x="672860" y="1254628"/>
            <a:ext cx="10739083" cy="4720722"/>
          </a:xfrm>
        </p:spPr>
      </p:pic>
      <p:sp>
        <p:nvSpPr>
          <p:cNvPr id="6" name="TextBox 5">
            <a:extLst>
              <a:ext uri="{FF2B5EF4-FFF2-40B4-BE49-F238E27FC236}">
                <a16:creationId xmlns:a16="http://schemas.microsoft.com/office/drawing/2014/main" id="{52BB0EF3-15CE-19F9-C9D0-A3E295A6BC87}"/>
              </a:ext>
            </a:extLst>
          </p:cNvPr>
          <p:cNvSpPr txBox="1"/>
          <p:nvPr/>
        </p:nvSpPr>
        <p:spPr>
          <a:xfrm>
            <a:off x="3700329" y="6155844"/>
            <a:ext cx="4304581" cy="523220"/>
          </a:xfrm>
          <a:prstGeom prst="rect">
            <a:avLst/>
          </a:prstGeom>
          <a:noFill/>
        </p:spPr>
        <p:txBody>
          <a:bodyPr wrap="square" rtlCol="0">
            <a:spAutoFit/>
          </a:bodyPr>
          <a:lstStyle/>
          <a:p>
            <a:r>
              <a:rPr lang="en-US" sz="2800" dirty="0"/>
              <a:t>                  </a:t>
            </a:r>
            <a:r>
              <a:rPr lang="en-US" sz="2800" dirty="0">
                <a:latin typeface="+mj-lt"/>
              </a:rPr>
              <a:t>GUI INTERFACE</a:t>
            </a:r>
            <a:endParaRPr lang="en-IN" sz="2800" dirty="0">
              <a:latin typeface="+mj-lt"/>
            </a:endParaRPr>
          </a:p>
        </p:txBody>
      </p:sp>
    </p:spTree>
    <p:extLst>
      <p:ext uri="{BB962C8B-B14F-4D97-AF65-F5344CB8AC3E}">
        <p14:creationId xmlns:p14="http://schemas.microsoft.com/office/powerpoint/2010/main"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9EC0D-CC2F-EB63-0EB0-F523C52239BF}"/>
              </a:ext>
            </a:extLst>
          </p:cNvPr>
          <p:cNvSpPr>
            <a:spLocks noGrp="1"/>
          </p:cNvSpPr>
          <p:nvPr>
            <p:ph type="title"/>
          </p:nvPr>
        </p:nvSpPr>
        <p:spPr/>
        <p:txBody>
          <a:bodyPr/>
          <a:lstStyle/>
          <a:p>
            <a:r>
              <a:rPr lang="en-US" dirty="0">
                <a:latin typeface="+mn-lt"/>
              </a:rPr>
              <a:t>                                         </a:t>
            </a:r>
            <a:r>
              <a:rPr lang="en-US" dirty="0"/>
              <a:t>Select An image</a:t>
            </a:r>
            <a:endParaRPr lang="en-IN" dirty="0"/>
          </a:p>
        </p:txBody>
      </p:sp>
      <p:pic>
        <p:nvPicPr>
          <p:cNvPr id="5" name="Content Placeholder 4">
            <a:extLst>
              <a:ext uri="{FF2B5EF4-FFF2-40B4-BE49-F238E27FC236}">
                <a16:creationId xmlns:a16="http://schemas.microsoft.com/office/drawing/2014/main" id="{17AA6717-5767-FEBB-3A81-A970BAB0C19C}"/>
              </a:ext>
            </a:extLst>
          </p:cNvPr>
          <p:cNvPicPr>
            <a:picLocks noGrp="1" noChangeAspect="1"/>
          </p:cNvPicPr>
          <p:nvPr>
            <p:ph idx="1"/>
          </p:nvPr>
        </p:nvPicPr>
        <p:blipFill>
          <a:blip r:embed="rId2"/>
          <a:stretch>
            <a:fillRect/>
          </a:stretch>
        </p:blipFill>
        <p:spPr>
          <a:xfrm>
            <a:off x="801644" y="1301750"/>
            <a:ext cx="10588711" cy="4673600"/>
          </a:xfrm>
        </p:spPr>
      </p:pic>
    </p:spTree>
    <p:extLst>
      <p:ext uri="{BB962C8B-B14F-4D97-AF65-F5344CB8AC3E}">
        <p14:creationId xmlns:p14="http://schemas.microsoft.com/office/powerpoint/2010/main" val="794699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213F331-31DB-2AFF-3038-6086F841D64C}"/>
              </a:ext>
            </a:extLst>
          </p:cNvPr>
          <p:cNvPicPr>
            <a:picLocks noGrp="1" noChangeAspect="1"/>
          </p:cNvPicPr>
          <p:nvPr>
            <p:ph idx="1"/>
          </p:nvPr>
        </p:nvPicPr>
        <p:blipFill>
          <a:blip r:embed="rId2"/>
          <a:stretch>
            <a:fillRect/>
          </a:stretch>
        </p:blipFill>
        <p:spPr>
          <a:xfrm>
            <a:off x="845041" y="1301750"/>
            <a:ext cx="10501917" cy="4673600"/>
          </a:xfrm>
        </p:spPr>
      </p:pic>
      <p:sp>
        <p:nvSpPr>
          <p:cNvPr id="7" name="TextBox 6">
            <a:extLst>
              <a:ext uri="{FF2B5EF4-FFF2-40B4-BE49-F238E27FC236}">
                <a16:creationId xmlns:a16="http://schemas.microsoft.com/office/drawing/2014/main" id="{2824DFCA-B7BF-5602-B511-A81C360F1F29}"/>
              </a:ext>
            </a:extLst>
          </p:cNvPr>
          <p:cNvSpPr txBox="1"/>
          <p:nvPr/>
        </p:nvSpPr>
        <p:spPr>
          <a:xfrm>
            <a:off x="1958198" y="621040"/>
            <a:ext cx="7316636" cy="523220"/>
          </a:xfrm>
          <a:prstGeom prst="rect">
            <a:avLst/>
          </a:prstGeom>
          <a:noFill/>
        </p:spPr>
        <p:txBody>
          <a:bodyPr wrap="square" rtlCol="0">
            <a:spAutoFit/>
          </a:bodyPr>
          <a:lstStyle/>
          <a:p>
            <a:r>
              <a:rPr lang="en-US" sz="2800" dirty="0">
                <a:latin typeface="+mj-lt"/>
              </a:rPr>
              <a:t>              WRITE AN MESSAGE TO ENCRTPTED</a:t>
            </a:r>
            <a:endParaRPr lang="en-IN" sz="2800" dirty="0">
              <a:latin typeface="+mj-lt"/>
            </a:endParaRPr>
          </a:p>
        </p:txBody>
      </p:sp>
    </p:spTree>
    <p:extLst>
      <p:ext uri="{BB962C8B-B14F-4D97-AF65-F5344CB8AC3E}">
        <p14:creationId xmlns:p14="http://schemas.microsoft.com/office/powerpoint/2010/main" val="127313016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schemas.microsoft.com/office/2006/documentManagement/types"/>
    <ds:schemaRef ds:uri="http://purl.org/dc/terms/"/>
    <ds:schemaRef ds:uri="http://schemas.openxmlformats.org/package/2006/metadata/core-properties"/>
    <ds:schemaRef ds:uri="b30265f8-c5e2-4918-b4a1-b977299ca3e2"/>
    <ds:schemaRef ds:uri="http://www.w3.org/XML/1998/namespace"/>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forward</Template>
  <TotalTime>210</TotalTime>
  <Words>1332</Words>
  <Application>Microsoft Office PowerPoint</Application>
  <PresentationFormat>Widescreen</PresentationFormat>
  <Paragraphs>105</Paragraphs>
  <Slides>26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Calibri Light</vt:lpstr>
      <vt:lpstr>Franklin Gothic Book</vt:lpstr>
      <vt:lpstr>Franklin Gothic Demi</vt:lpstr>
      <vt:lpstr>Inter</vt:lpstr>
      <vt:lpstr>Wingdings</vt:lpstr>
      <vt:lpstr>Wingdings 2</vt:lpstr>
      <vt:lpstr>DividendVTI</vt:lpstr>
      <vt:lpstr>Secure data Hiding in images using steganography</vt:lpstr>
      <vt:lpstr>OUTLINE</vt:lpstr>
      <vt:lpstr>Problem Statement</vt:lpstr>
      <vt:lpstr>Technology  used</vt:lpstr>
      <vt:lpstr>Wow factors</vt:lpstr>
      <vt:lpstr>End users</vt:lpstr>
      <vt:lpstr>Results</vt:lpstr>
      <vt:lpstr>                                         Select An image</vt:lpstr>
      <vt:lpstr>PowerPoint Presentation</vt:lpstr>
      <vt:lpstr>PowerPoint Presentation</vt:lpstr>
      <vt:lpstr>PowerPoint Presentation</vt:lpstr>
      <vt:lpstr>PowerPoint Presentation</vt:lpstr>
      <vt:lpstr>                                         GUI FOR DECRPTION</vt:lpstr>
      <vt:lpstr>                      SELECT THE ENCRYPTED IMAGE</vt:lpstr>
      <vt:lpstr>                     Enter the Correct password</vt:lpstr>
      <vt:lpstr>PowerPoint Presentation</vt:lpstr>
      <vt:lpstr>PowerPoint Presentation</vt:lpstr>
      <vt:lpstr>PowerPoint Presentation</vt:lpstr>
      <vt:lpstr>                                               Code Snip-1</vt:lpstr>
      <vt:lpstr>         Code Snip-2</vt:lpstr>
      <vt:lpstr>         Code Snip-3</vt:lpstr>
      <vt:lpstr>         Code Snip-4</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Dell</cp:lastModifiedBy>
  <cp:revision>32</cp:revision>
  <dcterms:created xsi:type="dcterms:W3CDTF">2021-05-26T16:50:10Z</dcterms:created>
  <dcterms:modified xsi:type="dcterms:W3CDTF">2025-02-19T14:16:37Z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